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3"/>
  </p:notesMasterIdLst>
  <p:handoutMasterIdLst>
    <p:handoutMasterId r:id="rId34"/>
  </p:handoutMasterIdLst>
  <p:sldIdLst>
    <p:sldId id="258" r:id="rId2"/>
    <p:sldId id="451" r:id="rId3"/>
    <p:sldId id="408" r:id="rId4"/>
    <p:sldId id="409" r:id="rId5"/>
    <p:sldId id="410" r:id="rId6"/>
    <p:sldId id="411" r:id="rId7"/>
    <p:sldId id="412" r:id="rId8"/>
    <p:sldId id="413" r:id="rId9"/>
    <p:sldId id="470" r:id="rId10"/>
    <p:sldId id="479" r:id="rId11"/>
    <p:sldId id="482" r:id="rId12"/>
    <p:sldId id="462" r:id="rId13"/>
    <p:sldId id="483" r:id="rId14"/>
    <p:sldId id="466" r:id="rId15"/>
    <p:sldId id="468" r:id="rId16"/>
    <p:sldId id="484" r:id="rId17"/>
    <p:sldId id="469" r:id="rId18"/>
    <p:sldId id="485" r:id="rId19"/>
    <p:sldId id="471" r:id="rId20"/>
    <p:sldId id="464" r:id="rId21"/>
    <p:sldId id="486" r:id="rId22"/>
    <p:sldId id="414" r:id="rId23"/>
    <p:sldId id="472" r:id="rId24"/>
    <p:sldId id="476" r:id="rId25"/>
    <p:sldId id="473" r:id="rId26"/>
    <p:sldId id="474" r:id="rId27"/>
    <p:sldId id="475" r:id="rId28"/>
    <p:sldId id="419" r:id="rId29"/>
    <p:sldId id="420" r:id="rId30"/>
    <p:sldId id="477" r:id="rId31"/>
    <p:sldId id="478"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5FC3FD"/>
    <a:srgbClr val="4EAFE0"/>
    <a:srgbClr val="64E5DA"/>
    <a:srgbClr val="696EF6"/>
    <a:srgbClr val="8FFD6F"/>
    <a:srgbClr val="D9CE57"/>
    <a:srgbClr val="F463E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85054" autoAdjust="0"/>
  </p:normalViewPr>
  <p:slideViewPr>
    <p:cSldViewPr snapToGrid="0" snapToObjects="1">
      <p:cViewPr varScale="1">
        <p:scale>
          <a:sx n="93" d="100"/>
          <a:sy n="93" d="100"/>
        </p:scale>
        <p:origin x="-888" y="-96"/>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3EB3241-1C5C-0740-94FE-3A9E349017D7}" type="datetimeFigureOut">
              <a:rPr lang="en-US" smtClean="0"/>
              <a:t>8/3/16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AC1A4E0-88E9-AB4B-8F5A-9ACA3DD84D50}" type="slidenum">
              <a:rPr lang="en-US" smtClean="0"/>
              <a:t>‹#›</a:t>
            </a:fld>
            <a:endParaRPr lang="en-US"/>
          </a:p>
        </p:txBody>
      </p:sp>
    </p:spTree>
    <p:extLst>
      <p:ext uri="{BB962C8B-B14F-4D97-AF65-F5344CB8AC3E}">
        <p14:creationId xmlns:p14="http://schemas.microsoft.com/office/powerpoint/2010/main" val="19709333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C22134-5C29-3247-BD76-28757F3175A5}" type="datetimeFigureOut">
              <a:rPr lang="en-US" smtClean="0"/>
              <a:t>8/3/16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58ACAC-A4B4-C341-80FE-F14F875E5248}" type="slidenum">
              <a:rPr lang="en-US" smtClean="0"/>
              <a:t>‹#›</a:t>
            </a:fld>
            <a:endParaRPr lang="en-US"/>
          </a:p>
        </p:txBody>
      </p:sp>
    </p:spTree>
    <p:extLst>
      <p:ext uri="{BB962C8B-B14F-4D97-AF65-F5344CB8AC3E}">
        <p14:creationId xmlns:p14="http://schemas.microsoft.com/office/powerpoint/2010/main" val="3747030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AFE4FEB-2A77-334B-ACF8-47280368066D}" type="slidenum">
              <a:rPr lang="en-US" smtClean="0"/>
              <a:pPr/>
              <a:t>1</a:t>
            </a:fld>
            <a:endParaRPr lang="en-US"/>
          </a:p>
        </p:txBody>
      </p:sp>
    </p:spTree>
    <p:extLst>
      <p:ext uri="{BB962C8B-B14F-4D97-AF65-F5344CB8AC3E}">
        <p14:creationId xmlns:p14="http://schemas.microsoft.com/office/powerpoint/2010/main" val="450349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Everything thoroughly</a:t>
            </a:r>
            <a:r>
              <a:rPr lang="en-US" baseline="0" dirty="0" smtClean="0"/>
              <a:t> </a:t>
            </a:r>
            <a:r>
              <a:rPr lang="en-US" baseline="0" dirty="0" err="1" smtClean="0"/>
              <a:t>toleranced</a:t>
            </a:r>
            <a:r>
              <a:rPr lang="en-US" baseline="0" dirty="0" smtClean="0"/>
              <a:t>—beyond scope of this talk</a:t>
            </a:r>
          </a:p>
          <a:p>
            <a:endParaRPr lang="en-US" baseline="0" dirty="0" smtClean="0"/>
          </a:p>
          <a:p>
            <a:r>
              <a:rPr lang="en-US" baseline="0" dirty="0" smtClean="0"/>
              <a:t>Tolerances for aligning optic modules to one another found to exceed reasonable machining tolerances, when focused far away from “natural focus”</a:t>
            </a:r>
            <a:endParaRPr lang="en-US" dirty="0" smtClean="0"/>
          </a:p>
          <a:p>
            <a:endParaRPr lang="en-US" dirty="0" smtClean="0"/>
          </a:p>
          <a:p>
            <a:r>
              <a:rPr lang="en-US" dirty="0" smtClean="0"/>
              <a:t>Compensators: Reasonable machining tolerances were</a:t>
            </a:r>
            <a:r>
              <a:rPr lang="en-US" baseline="0" dirty="0" smtClean="0"/>
              <a:t> added to model, and l</a:t>
            </a:r>
            <a:r>
              <a:rPr lang="en-US" dirty="0" smtClean="0"/>
              <a:t>east sufficient set of adjustments were found– least degrees of freedom to make it work</a:t>
            </a:r>
          </a:p>
          <a:p>
            <a:r>
              <a:rPr lang="en-US" dirty="0" smtClean="0"/>
              <a:t>	Looked for stuff which was already easy to move, or already hard to position accurately</a:t>
            </a:r>
          </a:p>
          <a:p>
            <a:endParaRPr lang="en-US" dirty="0" smtClean="0"/>
          </a:p>
          <a:p>
            <a:r>
              <a:rPr lang="en-US" dirty="0" smtClean="0"/>
              <a:t>Two angles, two positions, put in places easy to add (3 on one fold mirror, 4</a:t>
            </a:r>
            <a:r>
              <a:rPr lang="en-US" baseline="30000" dirty="0" smtClean="0"/>
              <a:t>th</a:t>
            </a:r>
            <a:r>
              <a:rPr lang="en-US" dirty="0" smtClean="0"/>
              <a:t> on res)</a:t>
            </a:r>
          </a:p>
        </p:txBody>
      </p:sp>
      <p:sp>
        <p:nvSpPr>
          <p:cNvPr id="4" name="Slide Number Placeholder 3"/>
          <p:cNvSpPr>
            <a:spLocks noGrp="1"/>
          </p:cNvSpPr>
          <p:nvPr>
            <p:ph type="sldNum" sz="quarter" idx="10"/>
          </p:nvPr>
        </p:nvSpPr>
        <p:spPr/>
        <p:txBody>
          <a:bodyPr/>
          <a:lstStyle/>
          <a:p>
            <a:fld id="{C558ACAC-A4B4-C341-80FE-F14F875E5248}" type="slidenum">
              <a:rPr lang="en-US" smtClean="0"/>
              <a:t>15</a:t>
            </a:fld>
            <a:endParaRPr lang="en-US"/>
          </a:p>
        </p:txBody>
      </p:sp>
    </p:spTree>
    <p:extLst>
      <p:ext uri="{BB962C8B-B14F-4D97-AF65-F5344CB8AC3E}">
        <p14:creationId xmlns:p14="http://schemas.microsoft.com/office/powerpoint/2010/main" val="2058561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Dispersion causes the group velocity to be slower than the phase velocity</a:t>
            </a:r>
          </a:p>
          <a:p>
            <a:r>
              <a:rPr lang="en-US" dirty="0" smtClean="0"/>
              <a:t>	The</a:t>
            </a:r>
            <a:r>
              <a:rPr lang="en-US" baseline="0" dirty="0" smtClean="0"/>
              <a:t> shape of pulse fronts and phase fronts become different after traversing an optical system</a:t>
            </a:r>
          </a:p>
          <a:p>
            <a:r>
              <a:rPr lang="en-US" baseline="0" dirty="0" smtClean="0"/>
              <a:t>	PTD is the difference between the phase front and pulse front, and in our usage we remove the constant/piston term</a:t>
            </a:r>
          </a:p>
          <a:p>
            <a:r>
              <a:rPr lang="en-US" dirty="0" smtClean="0"/>
              <a:t>For an</a:t>
            </a:r>
            <a:r>
              <a:rPr lang="en-US" baseline="0" dirty="0" smtClean="0"/>
              <a:t> achromatic lens, at the wavelength at which the focal length is stationary, the PTD is constant</a:t>
            </a:r>
          </a:p>
          <a:p>
            <a:r>
              <a:rPr lang="en-US" baseline="0" dirty="0" smtClean="0"/>
              <a:t>Theoretical analyses of PTD only look at simple lenses, on-axis, using paraxial approx. (no spherical </a:t>
            </a:r>
            <a:r>
              <a:rPr lang="en-US" baseline="0" dirty="0" err="1" smtClean="0"/>
              <a:t>aberr</a:t>
            </a:r>
            <a:r>
              <a:rPr lang="en-US" baseline="0" dirty="0" smtClean="0"/>
              <a:t>) so we calculate the PTD for the actual system</a:t>
            </a:r>
          </a:p>
          <a:p>
            <a:r>
              <a:rPr lang="en-US" dirty="0" smtClean="0"/>
              <a:t>	RMS</a:t>
            </a:r>
            <a:r>
              <a:rPr lang="en-US" baseline="0" dirty="0" smtClean="0"/>
              <a:t> PTD &lt; 20 fs anywhere in field</a:t>
            </a:r>
          </a:p>
          <a:p>
            <a:r>
              <a:rPr lang="en-US" baseline="0" dirty="0" smtClean="0"/>
              <a:t>	</a:t>
            </a:r>
            <a:r>
              <a:rPr lang="en-US" baseline="0" dirty="0" err="1" smtClean="0"/>
              <a:t>Pk-Pk</a:t>
            </a:r>
            <a:r>
              <a:rPr lang="en-US" baseline="0" dirty="0" smtClean="0"/>
              <a:t> PTD &lt; 60 fs</a:t>
            </a:r>
          </a:p>
          <a:p>
            <a:endParaRPr lang="en-US" baseline="0" dirty="0" smtClean="0"/>
          </a:p>
        </p:txBody>
      </p:sp>
      <p:sp>
        <p:nvSpPr>
          <p:cNvPr id="4" name="Slide Number Placeholder 3"/>
          <p:cNvSpPr>
            <a:spLocks noGrp="1"/>
          </p:cNvSpPr>
          <p:nvPr>
            <p:ph type="sldNum" sz="quarter" idx="10"/>
          </p:nvPr>
        </p:nvSpPr>
        <p:spPr/>
        <p:txBody>
          <a:bodyPr/>
          <a:lstStyle/>
          <a:p>
            <a:fld id="{C558ACAC-A4B4-C341-80FE-F14F875E5248}" type="slidenum">
              <a:rPr lang="en-US" smtClean="0"/>
              <a:t>16</a:t>
            </a:fld>
            <a:endParaRPr lang="en-US"/>
          </a:p>
        </p:txBody>
      </p:sp>
    </p:spTree>
    <p:extLst>
      <p:ext uri="{BB962C8B-B14F-4D97-AF65-F5344CB8AC3E}">
        <p14:creationId xmlns:p14="http://schemas.microsoft.com/office/powerpoint/2010/main" val="3518519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Separated imaging and collection NA !!!!! Special for 2P</a:t>
            </a:r>
          </a:p>
          <a:p>
            <a:endParaRPr lang="en-US" dirty="0" smtClean="0"/>
          </a:p>
          <a:p>
            <a:r>
              <a:rPr lang="en-US" dirty="0" smtClean="0"/>
              <a:t>Element counts, coatings</a:t>
            </a:r>
          </a:p>
          <a:p>
            <a:r>
              <a:rPr lang="en-US" dirty="0" smtClean="0"/>
              <a:t>	Transmission?  Probably ~85-90%</a:t>
            </a:r>
          </a:p>
          <a:p>
            <a:endParaRPr lang="en-US" dirty="0" smtClean="0"/>
          </a:p>
          <a:p>
            <a:r>
              <a:rPr lang="en-US" dirty="0" smtClean="0"/>
              <a:t>Talk</a:t>
            </a:r>
            <a:r>
              <a:rPr lang="en-US" baseline="0" dirty="0" smtClean="0"/>
              <a:t> about pupil sizes and </a:t>
            </a:r>
            <a:r>
              <a:rPr lang="en-US" baseline="0" dirty="0" err="1" smtClean="0"/>
              <a:t>obj</a:t>
            </a:r>
            <a:r>
              <a:rPr lang="en-US" baseline="0" dirty="0" smtClean="0"/>
              <a:t> focal length?</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IMO </a:t>
            </a:r>
            <a:r>
              <a:rPr lang="en-US" baseline="0" dirty="0" err="1" smtClean="0"/>
              <a:t>foc</a:t>
            </a:r>
            <a:r>
              <a:rPr lang="en-US" baseline="0" dirty="0" smtClean="0"/>
              <a:t> length ~21mm. Imaging pupil size 25mm.  Collection ~42</a:t>
            </a:r>
            <a:endParaRPr lang="en-US" dirty="0" smtClean="0"/>
          </a:p>
          <a:p>
            <a:r>
              <a:rPr lang="en-US" baseline="0" dirty="0" smtClean="0"/>
              <a:t>	Max scan angle at </a:t>
            </a:r>
            <a:r>
              <a:rPr lang="en-US" baseline="0" dirty="0" err="1" smtClean="0"/>
              <a:t>obj</a:t>
            </a:r>
            <a:r>
              <a:rPr lang="en-US" baseline="0" dirty="0" smtClean="0"/>
              <a:t> is 6.8 deg.  At galvo it’s 15.6</a:t>
            </a:r>
          </a:p>
          <a:p>
            <a:r>
              <a:rPr lang="en-US" baseline="0" dirty="0" smtClean="0"/>
              <a:t>	Mag of PRs is all ~2.3</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C558ACAC-A4B4-C341-80FE-F14F875E5248}" type="slidenum">
              <a:rPr lang="en-US" smtClean="0"/>
              <a:t>17</a:t>
            </a:fld>
            <a:endParaRPr lang="en-US"/>
          </a:p>
        </p:txBody>
      </p:sp>
    </p:spTree>
    <p:extLst>
      <p:ext uri="{BB962C8B-B14F-4D97-AF65-F5344CB8AC3E}">
        <p14:creationId xmlns:p14="http://schemas.microsoft.com/office/powerpoint/2010/main" val="2058561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Dispersion causes the group velocity to be slower than the phase velocity</a:t>
            </a:r>
          </a:p>
          <a:p>
            <a:r>
              <a:rPr lang="en-US" dirty="0" smtClean="0"/>
              <a:t>	The</a:t>
            </a:r>
            <a:r>
              <a:rPr lang="en-US" baseline="0" dirty="0" smtClean="0"/>
              <a:t> shape of pulse fronts and phase fronts become different after traversing an optical system</a:t>
            </a:r>
          </a:p>
          <a:p>
            <a:r>
              <a:rPr lang="en-US" baseline="0" dirty="0" smtClean="0"/>
              <a:t>	PTD is the difference between the phase front and pulse front, and in our usage we remove the constant/piston term</a:t>
            </a:r>
          </a:p>
          <a:p>
            <a:r>
              <a:rPr lang="en-US" dirty="0" smtClean="0"/>
              <a:t>For an</a:t>
            </a:r>
            <a:r>
              <a:rPr lang="en-US" baseline="0" dirty="0" smtClean="0"/>
              <a:t> achromatic lens, at the wavelength at which the focal length is stationary, the PTD is constant</a:t>
            </a:r>
          </a:p>
          <a:p>
            <a:r>
              <a:rPr lang="en-US" baseline="0" dirty="0" smtClean="0"/>
              <a:t>Theoretical analyses of PTD only look at simple lenses, on-axis, using paraxial approx. (no spherical </a:t>
            </a:r>
            <a:r>
              <a:rPr lang="en-US" baseline="0" dirty="0" err="1" smtClean="0"/>
              <a:t>aberr</a:t>
            </a:r>
            <a:r>
              <a:rPr lang="en-US" baseline="0" dirty="0" smtClean="0"/>
              <a:t>) so we calculate the PTD for the actual system</a:t>
            </a:r>
          </a:p>
          <a:p>
            <a:r>
              <a:rPr lang="en-US" dirty="0" smtClean="0"/>
              <a:t>	RMS</a:t>
            </a:r>
            <a:r>
              <a:rPr lang="en-US" baseline="0" dirty="0" smtClean="0"/>
              <a:t> PTD &lt; 20 fs anywhere in field</a:t>
            </a:r>
          </a:p>
          <a:p>
            <a:r>
              <a:rPr lang="en-US" baseline="0" dirty="0" smtClean="0"/>
              <a:t>	</a:t>
            </a:r>
            <a:r>
              <a:rPr lang="en-US" baseline="0" dirty="0" err="1" smtClean="0"/>
              <a:t>Pk-Pk</a:t>
            </a:r>
            <a:r>
              <a:rPr lang="en-US" baseline="0" dirty="0" smtClean="0"/>
              <a:t> PTD &lt; 60 fs</a:t>
            </a:r>
          </a:p>
          <a:p>
            <a:endParaRPr lang="en-US" baseline="0" dirty="0" smtClean="0"/>
          </a:p>
        </p:txBody>
      </p:sp>
      <p:sp>
        <p:nvSpPr>
          <p:cNvPr id="4" name="Slide Number Placeholder 3"/>
          <p:cNvSpPr>
            <a:spLocks noGrp="1"/>
          </p:cNvSpPr>
          <p:nvPr>
            <p:ph type="sldNum" sz="quarter" idx="10"/>
          </p:nvPr>
        </p:nvSpPr>
        <p:spPr/>
        <p:txBody>
          <a:bodyPr/>
          <a:lstStyle/>
          <a:p>
            <a:fld id="{C558ACAC-A4B4-C341-80FE-F14F875E5248}" type="slidenum">
              <a:rPr lang="en-US" smtClean="0"/>
              <a:t>18</a:t>
            </a:fld>
            <a:endParaRPr lang="en-US"/>
          </a:p>
        </p:txBody>
      </p:sp>
    </p:spTree>
    <p:extLst>
      <p:ext uri="{BB962C8B-B14F-4D97-AF65-F5344CB8AC3E}">
        <p14:creationId xmlns:p14="http://schemas.microsoft.com/office/powerpoint/2010/main" val="3518519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Big – put room in for accessory</a:t>
            </a:r>
            <a:r>
              <a:rPr lang="en-US" baseline="0" dirty="0" smtClean="0"/>
              <a:t> optics</a:t>
            </a:r>
            <a:r>
              <a:rPr lang="en-US" dirty="0" smtClean="0"/>
              <a:t> mirror/dichroic,</a:t>
            </a:r>
          </a:p>
          <a:p>
            <a:r>
              <a:rPr lang="en-US" dirty="0" smtClean="0"/>
              <a:t>allows accessory optics to not interfere with excitation optics</a:t>
            </a:r>
          </a:p>
          <a:p>
            <a:r>
              <a:rPr lang="en-US" dirty="0" smtClean="0"/>
              <a:t>This</a:t>
            </a:r>
            <a:r>
              <a:rPr lang="en-US" baseline="0" dirty="0" smtClean="0"/>
              <a:t> optic is on “spider”</a:t>
            </a:r>
            <a:endParaRPr lang="en-US" dirty="0" smtClean="0"/>
          </a:p>
          <a:p>
            <a:endParaRPr lang="en-US" dirty="0" smtClean="0"/>
          </a:p>
          <a:p>
            <a:r>
              <a:rPr lang="en-US" dirty="0" smtClean="0"/>
              <a:t>Optic sizes: as shown.  </a:t>
            </a:r>
            <a:r>
              <a:rPr lang="en-US" dirty="0" err="1" smtClean="0"/>
              <a:t>Aluxa</a:t>
            </a:r>
            <a:r>
              <a:rPr lang="en-US" baseline="0" dirty="0" smtClean="0"/>
              <a:t> </a:t>
            </a:r>
            <a:r>
              <a:rPr lang="en-US" baseline="0" dirty="0" err="1" smtClean="0"/>
              <a:t>dichoric</a:t>
            </a:r>
            <a:r>
              <a:rPr lang="en-US" baseline="0" dirty="0" smtClean="0"/>
              <a:t> is 70x99x6mm (&lt;$3000)</a:t>
            </a:r>
            <a:r>
              <a:rPr lang="en-US" dirty="0" smtClean="0"/>
              <a:t/>
            </a:r>
            <a:br>
              <a:rPr lang="en-US" dirty="0" smtClean="0"/>
            </a:br>
            <a:r>
              <a:rPr lang="en-US" dirty="0" smtClean="0"/>
              <a:t>	</a:t>
            </a:r>
          </a:p>
          <a:p>
            <a:r>
              <a:rPr lang="en-US" dirty="0" smtClean="0"/>
              <a:t>Immersed PMTs – collecting all light onto PMT cathode</a:t>
            </a:r>
          </a:p>
          <a:p>
            <a:r>
              <a:rPr lang="en-US" dirty="0" smtClean="0"/>
              <a:t>	NA issue, especially with aberrations in collection optics</a:t>
            </a:r>
          </a:p>
          <a:p>
            <a:r>
              <a:rPr lang="en-US" dirty="0" smtClean="0"/>
              <a:t>	also fixes issue</a:t>
            </a:r>
            <a:r>
              <a:rPr lang="en-US" baseline="0" dirty="0" smtClean="0"/>
              <a:t> with no AR coatings on PMT</a:t>
            </a:r>
            <a:endParaRPr lang="en-US" dirty="0" smtClean="0"/>
          </a:p>
          <a:p>
            <a:endParaRPr lang="en-US" dirty="0"/>
          </a:p>
        </p:txBody>
      </p:sp>
      <p:sp>
        <p:nvSpPr>
          <p:cNvPr id="4" name="Slide Number Placeholder 3"/>
          <p:cNvSpPr>
            <a:spLocks noGrp="1"/>
          </p:cNvSpPr>
          <p:nvPr>
            <p:ph type="sldNum" sz="quarter" idx="10"/>
          </p:nvPr>
        </p:nvSpPr>
        <p:spPr/>
        <p:txBody>
          <a:bodyPr/>
          <a:lstStyle/>
          <a:p>
            <a:fld id="{C558ACAC-A4B4-C341-80FE-F14F875E5248}" type="slidenum">
              <a:rPr lang="en-US" smtClean="0"/>
              <a:t>19</a:t>
            </a:fld>
            <a:endParaRPr lang="en-US"/>
          </a:p>
        </p:txBody>
      </p:sp>
    </p:spTree>
    <p:extLst>
      <p:ext uri="{BB962C8B-B14F-4D97-AF65-F5344CB8AC3E}">
        <p14:creationId xmlns:p14="http://schemas.microsoft.com/office/powerpoint/2010/main" val="2058561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GDD needed:</a:t>
            </a:r>
            <a:r>
              <a:rPr lang="en-US" baseline="0" dirty="0" smtClean="0"/>
              <a:t> measured -41000 fs^2 at 1000nm.  Stretch 100fs pulse to ~1100fs</a:t>
            </a:r>
          </a:p>
          <a:p>
            <a:r>
              <a:rPr lang="en-US" baseline="0" dirty="0" smtClean="0"/>
              <a:t>We need about 4ft </a:t>
            </a:r>
            <a:r>
              <a:rPr lang="en-US" baseline="0" dirty="0" err="1" smtClean="0"/>
              <a:t>sep</a:t>
            </a:r>
            <a:r>
              <a:rPr lang="en-US" baseline="0" dirty="0" smtClean="0"/>
              <a:t> to retroreflector</a:t>
            </a:r>
          </a:p>
          <a:p>
            <a:endParaRPr lang="en-US" baseline="0" dirty="0" smtClean="0"/>
          </a:p>
          <a:p>
            <a:r>
              <a:rPr lang="en-US" baseline="0" dirty="0" smtClean="0"/>
              <a:t>Transmission: ~62%</a:t>
            </a:r>
          </a:p>
          <a:p>
            <a:endParaRPr lang="en-US" baseline="0" dirty="0" smtClean="0"/>
          </a:p>
          <a:p>
            <a:r>
              <a:rPr lang="en-US" baseline="0" dirty="0" smtClean="0"/>
              <a:t>Cost relatively low and stable. </a:t>
            </a:r>
          </a:p>
          <a:p>
            <a:endParaRPr lang="en-US" baseline="0" dirty="0" smtClean="0"/>
          </a:p>
          <a:p>
            <a:r>
              <a:rPr lang="en-US" baseline="0" dirty="0" err="1" smtClean="0"/>
              <a:t>Manuallly</a:t>
            </a:r>
            <a:r>
              <a:rPr lang="en-US" baseline="0" dirty="0" smtClean="0"/>
              <a:t> adjust for wavelength, but relatively low accuracy is acceptable</a:t>
            </a:r>
            <a:endParaRPr lang="en-US" dirty="0"/>
          </a:p>
        </p:txBody>
      </p:sp>
      <p:sp>
        <p:nvSpPr>
          <p:cNvPr id="4" name="Slide Number Placeholder 3"/>
          <p:cNvSpPr>
            <a:spLocks noGrp="1"/>
          </p:cNvSpPr>
          <p:nvPr>
            <p:ph type="sldNum" sz="quarter" idx="10"/>
          </p:nvPr>
        </p:nvSpPr>
        <p:spPr/>
        <p:txBody>
          <a:bodyPr/>
          <a:lstStyle/>
          <a:p>
            <a:fld id="{C558ACAC-A4B4-C341-80FE-F14F875E5248}" type="slidenum">
              <a:rPr lang="en-US" smtClean="0"/>
              <a:t>20</a:t>
            </a:fld>
            <a:endParaRPr lang="en-US"/>
          </a:p>
        </p:txBody>
      </p:sp>
    </p:spTree>
    <p:extLst>
      <p:ext uri="{BB962C8B-B14F-4D97-AF65-F5344CB8AC3E}">
        <p14:creationId xmlns:p14="http://schemas.microsoft.com/office/powerpoint/2010/main" val="2058561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Dispersion causes the group velocity to be slower than the phase velocity</a:t>
            </a:r>
          </a:p>
          <a:p>
            <a:r>
              <a:rPr lang="en-US" dirty="0" smtClean="0"/>
              <a:t>	The</a:t>
            </a:r>
            <a:r>
              <a:rPr lang="en-US" baseline="0" dirty="0" smtClean="0"/>
              <a:t> shape of pulse fronts and phase fronts become different after traversing an optical system</a:t>
            </a:r>
          </a:p>
          <a:p>
            <a:r>
              <a:rPr lang="en-US" baseline="0" dirty="0" smtClean="0"/>
              <a:t>	PTD is the difference between the phase front and pulse front, and in our usage we remove the constant/piston term</a:t>
            </a:r>
          </a:p>
          <a:p>
            <a:r>
              <a:rPr lang="en-US" dirty="0" smtClean="0"/>
              <a:t>For an</a:t>
            </a:r>
            <a:r>
              <a:rPr lang="en-US" baseline="0" dirty="0" smtClean="0"/>
              <a:t> achromatic lens, at the wavelength at which the focal length is stationary, the PTD is constant</a:t>
            </a:r>
          </a:p>
          <a:p>
            <a:r>
              <a:rPr lang="en-US" baseline="0" dirty="0" smtClean="0"/>
              <a:t>Theoretical analyses of PTD only look at simple lenses, on-axis, using paraxial approx. (no spherical </a:t>
            </a:r>
            <a:r>
              <a:rPr lang="en-US" baseline="0" dirty="0" err="1" smtClean="0"/>
              <a:t>aberr</a:t>
            </a:r>
            <a:r>
              <a:rPr lang="en-US" baseline="0" dirty="0" smtClean="0"/>
              <a:t>) so we calculate the PTD for the actual system</a:t>
            </a:r>
          </a:p>
          <a:p>
            <a:r>
              <a:rPr lang="en-US" dirty="0" smtClean="0"/>
              <a:t>	RMS</a:t>
            </a:r>
            <a:r>
              <a:rPr lang="en-US" baseline="0" dirty="0" smtClean="0"/>
              <a:t> PTD &lt; 20 fs anywhere in field</a:t>
            </a:r>
          </a:p>
          <a:p>
            <a:r>
              <a:rPr lang="en-US" baseline="0" dirty="0" smtClean="0"/>
              <a:t>	</a:t>
            </a:r>
            <a:r>
              <a:rPr lang="en-US" baseline="0" dirty="0" err="1" smtClean="0"/>
              <a:t>Pk-Pk</a:t>
            </a:r>
            <a:r>
              <a:rPr lang="en-US" baseline="0" dirty="0" smtClean="0"/>
              <a:t> PTD &lt; 60 fs</a:t>
            </a:r>
          </a:p>
          <a:p>
            <a:endParaRPr lang="en-US" baseline="0" dirty="0" smtClean="0"/>
          </a:p>
        </p:txBody>
      </p:sp>
      <p:sp>
        <p:nvSpPr>
          <p:cNvPr id="4" name="Slide Number Placeholder 3"/>
          <p:cNvSpPr>
            <a:spLocks noGrp="1"/>
          </p:cNvSpPr>
          <p:nvPr>
            <p:ph type="sldNum" sz="quarter" idx="10"/>
          </p:nvPr>
        </p:nvSpPr>
        <p:spPr/>
        <p:txBody>
          <a:bodyPr/>
          <a:lstStyle/>
          <a:p>
            <a:fld id="{C558ACAC-A4B4-C341-80FE-F14F875E5248}" type="slidenum">
              <a:rPr lang="en-US" smtClean="0"/>
              <a:t>21</a:t>
            </a:fld>
            <a:endParaRPr lang="en-US"/>
          </a:p>
        </p:txBody>
      </p:sp>
    </p:spTree>
    <p:extLst>
      <p:ext uri="{BB962C8B-B14F-4D97-AF65-F5344CB8AC3E}">
        <p14:creationId xmlns:p14="http://schemas.microsoft.com/office/powerpoint/2010/main" val="3518519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558ACAC-A4B4-C341-80FE-F14F875E5248}" type="slidenum">
              <a:rPr lang="en-US" smtClean="0"/>
              <a:t>22</a:t>
            </a:fld>
            <a:endParaRPr lang="en-US"/>
          </a:p>
        </p:txBody>
      </p:sp>
    </p:spTree>
    <p:extLst>
      <p:ext uri="{BB962C8B-B14F-4D97-AF65-F5344CB8AC3E}">
        <p14:creationId xmlns:p14="http://schemas.microsoft.com/office/powerpoint/2010/main" val="12992284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558ACAC-A4B4-C341-80FE-F14F875E5248}" type="slidenum">
              <a:rPr lang="en-US" smtClean="0"/>
              <a:t>24</a:t>
            </a:fld>
            <a:endParaRPr lang="en-US"/>
          </a:p>
        </p:txBody>
      </p:sp>
    </p:spTree>
    <p:extLst>
      <p:ext uri="{BB962C8B-B14F-4D97-AF65-F5344CB8AC3E}">
        <p14:creationId xmlns:p14="http://schemas.microsoft.com/office/powerpoint/2010/main" val="1691267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FE4FEB-2A77-334B-ACF8-47280368066D}" type="slidenum">
              <a:rPr lang="en-US" smtClean="0"/>
              <a:pPr/>
              <a:t>28</a:t>
            </a:fld>
            <a:endParaRPr lang="en-US"/>
          </a:p>
        </p:txBody>
      </p:sp>
    </p:spTree>
    <p:extLst>
      <p:ext uri="{BB962C8B-B14F-4D97-AF65-F5344CB8AC3E}">
        <p14:creationId xmlns:p14="http://schemas.microsoft.com/office/powerpoint/2010/main" val="1445244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preparation</a:t>
            </a:r>
            <a:r>
              <a:rPr lang="en-US" baseline="0" dirty="0" smtClean="0"/>
              <a:t> involves making a cranial window into the mouse (here 3mm </a:t>
            </a:r>
            <a:r>
              <a:rPr lang="en-US" baseline="0" dirty="0" err="1" smtClean="0"/>
              <a:t>diam</a:t>
            </a:r>
            <a:r>
              <a:rPr lang="en-US" baseline="0" dirty="0" smtClean="0"/>
              <a:t>) and looking at part of the brain</a:t>
            </a:r>
          </a:p>
          <a:p>
            <a:r>
              <a:rPr lang="en-US" baseline="0" dirty="0" smtClean="0"/>
              <a:t>See how much smaller the part we can look at, if asking questions confined to one brain area that may be ok, but complex behaviors involved coordinated activity over multiple brain areas, and so simultaneous recording is necessary.</a:t>
            </a:r>
          </a:p>
          <a:p>
            <a:r>
              <a:rPr lang="en-US" baseline="0" dirty="0" smtClean="0"/>
              <a:t>We were motivated by the </a:t>
            </a:r>
            <a:r>
              <a:rPr lang="en-US" baseline="0" dirty="0" err="1" smtClean="0"/>
              <a:t>availablity</a:t>
            </a:r>
            <a:r>
              <a:rPr lang="en-US" baseline="0" dirty="0" smtClean="0"/>
              <a:t> of transgenic </a:t>
            </a:r>
            <a:r>
              <a:rPr lang="en-US" baseline="0" dirty="0" err="1" smtClean="0"/>
              <a:t>GCaMP</a:t>
            </a:r>
            <a:r>
              <a:rPr lang="en-US" baseline="0" dirty="0" smtClean="0"/>
              <a:t> mice</a:t>
            </a:r>
          </a:p>
          <a:p>
            <a:endParaRPr lang="en-US" baseline="0" dirty="0" smtClean="0"/>
          </a:p>
          <a:p>
            <a:r>
              <a:rPr lang="en-US" baseline="0" dirty="0" smtClean="0"/>
              <a:t>Some previous efforts to expand the field of view first up to 1.2 mm and then more recently to 3 mm</a:t>
            </a:r>
          </a:p>
          <a:p>
            <a:endParaRPr lang="en-US" dirty="0" smtClean="0"/>
          </a:p>
          <a:p>
            <a:r>
              <a:rPr lang="en-US" dirty="0" smtClean="0"/>
              <a:t>So what</a:t>
            </a:r>
            <a:r>
              <a:rPr lang="en-US" baseline="0" dirty="0" smtClean="0"/>
              <a:t> were out specs</a:t>
            </a:r>
            <a:endParaRPr lang="en-US" dirty="0"/>
          </a:p>
        </p:txBody>
      </p:sp>
      <p:sp>
        <p:nvSpPr>
          <p:cNvPr id="4" name="Slide Number Placeholder 3"/>
          <p:cNvSpPr>
            <a:spLocks noGrp="1"/>
          </p:cNvSpPr>
          <p:nvPr>
            <p:ph type="sldNum" sz="quarter" idx="10"/>
          </p:nvPr>
        </p:nvSpPr>
        <p:spPr/>
        <p:txBody>
          <a:bodyPr/>
          <a:lstStyle/>
          <a:p>
            <a:fld id="{C558ACAC-A4B4-C341-80FE-F14F875E5248}" type="slidenum">
              <a:rPr lang="en-US" smtClean="0"/>
              <a:t>2</a:t>
            </a:fld>
            <a:endParaRPr lang="en-US"/>
          </a:p>
        </p:txBody>
      </p:sp>
    </p:spTree>
    <p:extLst>
      <p:ext uri="{BB962C8B-B14F-4D97-AF65-F5344CB8AC3E}">
        <p14:creationId xmlns:p14="http://schemas.microsoft.com/office/powerpoint/2010/main" val="1590503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FE4FEB-2A77-334B-ACF8-47280368066D}" type="slidenum">
              <a:rPr lang="en-US" smtClean="0"/>
              <a:pPr/>
              <a:t>29</a:t>
            </a:fld>
            <a:endParaRPr lang="en-US"/>
          </a:p>
        </p:txBody>
      </p:sp>
    </p:spTree>
    <p:extLst>
      <p:ext uri="{BB962C8B-B14F-4D97-AF65-F5344CB8AC3E}">
        <p14:creationId xmlns:p14="http://schemas.microsoft.com/office/powerpoint/2010/main" val="2775074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FE4FEB-2A77-334B-ACF8-47280368066D}" type="slidenum">
              <a:rPr lang="en-US" smtClean="0"/>
              <a:pPr/>
              <a:t>30</a:t>
            </a:fld>
            <a:endParaRPr lang="en-US"/>
          </a:p>
        </p:txBody>
      </p:sp>
    </p:spTree>
    <p:extLst>
      <p:ext uri="{BB962C8B-B14F-4D97-AF65-F5344CB8AC3E}">
        <p14:creationId xmlns:p14="http://schemas.microsoft.com/office/powerpoint/2010/main" val="12644396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FE4FEB-2A77-334B-ACF8-47280368066D}" type="slidenum">
              <a:rPr lang="en-US" smtClean="0"/>
              <a:pPr/>
              <a:t>31</a:t>
            </a:fld>
            <a:endParaRPr lang="en-US"/>
          </a:p>
        </p:txBody>
      </p:sp>
    </p:spTree>
    <p:extLst>
      <p:ext uri="{BB962C8B-B14F-4D97-AF65-F5344CB8AC3E}">
        <p14:creationId xmlns:p14="http://schemas.microsoft.com/office/powerpoint/2010/main" val="2212276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558ACAC-A4B4-C341-80FE-F14F875E5248}" type="slidenum">
              <a:rPr lang="en-US" smtClean="0"/>
              <a:t>5</a:t>
            </a:fld>
            <a:endParaRPr lang="en-US"/>
          </a:p>
        </p:txBody>
      </p:sp>
    </p:spTree>
    <p:extLst>
      <p:ext uri="{BB962C8B-B14F-4D97-AF65-F5344CB8AC3E}">
        <p14:creationId xmlns:p14="http://schemas.microsoft.com/office/powerpoint/2010/main" val="1370789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Differences, unique things</a:t>
            </a:r>
          </a:p>
          <a:p>
            <a:r>
              <a:rPr lang="en-US" dirty="0" smtClean="0"/>
              <a:t>Important</a:t>
            </a:r>
            <a:r>
              <a:rPr lang="en-US" baseline="0" dirty="0" smtClean="0"/>
              <a:t> relaxations vs. existing microscopes/</a:t>
            </a:r>
            <a:r>
              <a:rPr lang="en-US" baseline="0" dirty="0" err="1" smtClean="0"/>
              <a:t>mesoscope</a:t>
            </a:r>
            <a:r>
              <a:rPr lang="en-US" baseline="0" dirty="0" smtClean="0"/>
              <a:t> to enable economical manufacturing, and in some cases, since designing 2P microscope from ground up, to make functionality that is better than a </a:t>
            </a:r>
            <a:r>
              <a:rPr lang="en-US" baseline="0" dirty="0" err="1" smtClean="0"/>
              <a:t>std</a:t>
            </a:r>
            <a:r>
              <a:rPr lang="en-US" baseline="0" dirty="0" smtClean="0"/>
              <a:t> 2P microscope</a:t>
            </a:r>
          </a:p>
          <a:p>
            <a:r>
              <a:rPr lang="en-US" baseline="0" dirty="0" smtClean="0"/>
              <a:t>	NA: no difference seen between 0.8 and 0.6 using 16x </a:t>
            </a:r>
            <a:r>
              <a:rPr lang="en-US" baseline="0" dirty="0" err="1" smtClean="0"/>
              <a:t>obj</a:t>
            </a:r>
            <a:endParaRPr lang="en-US" baseline="0" dirty="0" smtClean="0"/>
          </a:p>
          <a:p>
            <a:r>
              <a:rPr lang="en-US" baseline="0" dirty="0" smtClean="0"/>
              <a:t>	Field curvature: basically “natural”.  Correctable by fast focus shifting.  See data and details in last section of talk.</a:t>
            </a:r>
          </a:p>
          <a:p>
            <a:r>
              <a:rPr lang="en-US" baseline="0" dirty="0" smtClean="0"/>
              <a:t>	Working distance: more would be better, but this and field curvature were “locked in” with lens design early on</a:t>
            </a:r>
          </a:p>
          <a:p>
            <a:r>
              <a:rPr lang="en-US" baseline="0" dirty="0" smtClean="0"/>
              <a:t>	2P only</a:t>
            </a:r>
          </a:p>
          <a:p>
            <a:r>
              <a:rPr lang="en-US" baseline="0" dirty="0" smtClean="0"/>
              <a:t>		No visible support for excitation optics</a:t>
            </a:r>
          </a:p>
          <a:p>
            <a:r>
              <a:rPr lang="en-US" baseline="0" dirty="0" smtClean="0"/>
              <a:t>		No use for or access to intermediate image plane</a:t>
            </a:r>
          </a:p>
          <a:p>
            <a:r>
              <a:rPr lang="en-US" baseline="0" dirty="0" smtClean="0"/>
              <a:t>	“Tube lens” and imaging objective not allowed to move relative to one another (related to VCGG and module/module alignment later)</a:t>
            </a:r>
          </a:p>
          <a:p>
            <a:r>
              <a:rPr lang="en-US" baseline="0" dirty="0" smtClean="0"/>
              <a:t>		Move entire microscope!</a:t>
            </a:r>
          </a:p>
          <a:p>
            <a:r>
              <a:rPr lang="en-US" baseline="0" dirty="0" smtClean="0"/>
              <a:t>		Could put on static rotation stage</a:t>
            </a:r>
          </a:p>
          <a:p>
            <a:r>
              <a:rPr lang="en-US" baseline="0" dirty="0" smtClean="0"/>
              <a:t>	Design is not </a:t>
            </a:r>
            <a:r>
              <a:rPr lang="en-US" baseline="0" dirty="0" err="1" smtClean="0"/>
              <a:t>telecentric</a:t>
            </a:r>
            <a:endParaRPr lang="en-US" baseline="0" dirty="0" smtClean="0"/>
          </a:p>
          <a:p>
            <a:r>
              <a:rPr lang="en-US" baseline="0" dirty="0" smtClean="0"/>
              <a:t>	Only weakly modularized—any optics by themselves will not be very useful in other systems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Minimize number of elements [count out on screen]</a:t>
            </a:r>
          </a:p>
          <a:p>
            <a:r>
              <a:rPr lang="en-US" baseline="0" dirty="0" smtClean="0"/>
              <a:t>		It’s probably possible to design new objective or objective pair that would work with the rest of the optics</a:t>
            </a:r>
          </a:p>
          <a:p>
            <a:r>
              <a:rPr lang="en-US" baseline="0" dirty="0" smtClean="0"/>
              <a:t>	Fairly light-tight</a:t>
            </a:r>
          </a:p>
          <a:p>
            <a:r>
              <a:rPr lang="en-US" baseline="0" dirty="0" smtClean="0"/>
              <a:t>	Chromatic correction—constrained by PTD only</a:t>
            </a:r>
          </a:p>
          <a:p>
            <a:r>
              <a:rPr lang="en-US" baseline="0" dirty="0" smtClean="0"/>
              <a:t>		Achromatic, not apochromatic</a:t>
            </a:r>
          </a:p>
          <a:p>
            <a:r>
              <a:rPr lang="en-US" baseline="0" dirty="0" smtClean="0"/>
              <a:t>		Not sure if this is a relaxation—see next slide</a:t>
            </a:r>
            <a:endParaRPr lang="en-US" dirty="0" smtClean="0"/>
          </a:p>
        </p:txBody>
      </p:sp>
      <p:sp>
        <p:nvSpPr>
          <p:cNvPr id="4" name="Slide Number Placeholder 3"/>
          <p:cNvSpPr>
            <a:spLocks noGrp="1"/>
          </p:cNvSpPr>
          <p:nvPr>
            <p:ph type="sldNum" sz="quarter" idx="10"/>
          </p:nvPr>
        </p:nvSpPr>
        <p:spPr/>
        <p:txBody>
          <a:bodyPr/>
          <a:lstStyle/>
          <a:p>
            <a:fld id="{C558ACAC-A4B4-C341-80FE-F14F875E5248}" type="slidenum">
              <a:rPr lang="en-US" smtClean="0"/>
              <a:t>9</a:t>
            </a:fld>
            <a:endParaRPr lang="en-US"/>
          </a:p>
        </p:txBody>
      </p:sp>
    </p:spTree>
    <p:extLst>
      <p:ext uri="{BB962C8B-B14F-4D97-AF65-F5344CB8AC3E}">
        <p14:creationId xmlns:p14="http://schemas.microsoft.com/office/powerpoint/2010/main" val="2058561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Dispersion causes the group velocity to be slower than the phase velocity</a:t>
            </a:r>
          </a:p>
          <a:p>
            <a:r>
              <a:rPr lang="en-US" dirty="0" smtClean="0"/>
              <a:t>	The</a:t>
            </a:r>
            <a:r>
              <a:rPr lang="en-US" baseline="0" dirty="0" smtClean="0"/>
              <a:t> shape of pulse fronts and phase fronts become different after traversing an optical system</a:t>
            </a:r>
          </a:p>
          <a:p>
            <a:r>
              <a:rPr lang="en-US" baseline="0" dirty="0" smtClean="0"/>
              <a:t>	PTD is the difference between the phase front and pulse front, and in our usage we remove the constant/piston term</a:t>
            </a:r>
          </a:p>
          <a:p>
            <a:r>
              <a:rPr lang="en-US" dirty="0" smtClean="0"/>
              <a:t>For an</a:t>
            </a:r>
            <a:r>
              <a:rPr lang="en-US" baseline="0" dirty="0" smtClean="0"/>
              <a:t> achromatic lens, at the wavelength at which the focal length is stationary, the PTD is constant</a:t>
            </a:r>
          </a:p>
          <a:p>
            <a:r>
              <a:rPr lang="en-US" baseline="0" dirty="0" smtClean="0"/>
              <a:t>Theoretical analyses of PTD only look at simple lenses, on-axis, using paraxial approx. (no spherical </a:t>
            </a:r>
            <a:r>
              <a:rPr lang="en-US" baseline="0" dirty="0" err="1" smtClean="0"/>
              <a:t>aberr</a:t>
            </a:r>
            <a:r>
              <a:rPr lang="en-US" baseline="0" dirty="0" smtClean="0"/>
              <a:t>) so we calculate the PTD for the actual system</a:t>
            </a:r>
          </a:p>
          <a:p>
            <a:r>
              <a:rPr lang="en-US" dirty="0" smtClean="0"/>
              <a:t>	RMS</a:t>
            </a:r>
            <a:r>
              <a:rPr lang="en-US" baseline="0" dirty="0" smtClean="0"/>
              <a:t> PTD &lt; 20 fs anywhere in field</a:t>
            </a:r>
          </a:p>
          <a:p>
            <a:r>
              <a:rPr lang="en-US" baseline="0" dirty="0" smtClean="0"/>
              <a:t>	</a:t>
            </a:r>
            <a:r>
              <a:rPr lang="en-US" baseline="0" dirty="0" err="1" smtClean="0"/>
              <a:t>Pk-Pk</a:t>
            </a:r>
            <a:r>
              <a:rPr lang="en-US" baseline="0" dirty="0" smtClean="0"/>
              <a:t> PTD &lt; 60 fs</a:t>
            </a:r>
          </a:p>
          <a:p>
            <a:endParaRPr lang="en-US" baseline="0" dirty="0" smtClean="0"/>
          </a:p>
        </p:txBody>
      </p:sp>
      <p:sp>
        <p:nvSpPr>
          <p:cNvPr id="4" name="Slide Number Placeholder 3"/>
          <p:cNvSpPr>
            <a:spLocks noGrp="1"/>
          </p:cNvSpPr>
          <p:nvPr>
            <p:ph type="sldNum" sz="quarter" idx="10"/>
          </p:nvPr>
        </p:nvSpPr>
        <p:spPr/>
        <p:txBody>
          <a:bodyPr/>
          <a:lstStyle/>
          <a:p>
            <a:fld id="{C558ACAC-A4B4-C341-80FE-F14F875E5248}" type="slidenum">
              <a:rPr lang="en-US" smtClean="0"/>
              <a:t>10</a:t>
            </a:fld>
            <a:endParaRPr lang="en-US"/>
          </a:p>
        </p:txBody>
      </p:sp>
    </p:spTree>
    <p:extLst>
      <p:ext uri="{BB962C8B-B14F-4D97-AF65-F5344CB8AC3E}">
        <p14:creationId xmlns:p14="http://schemas.microsoft.com/office/powerpoint/2010/main" val="3518519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Dispersion causes the group velocity to be slower than the phase velocity</a:t>
            </a:r>
          </a:p>
          <a:p>
            <a:r>
              <a:rPr lang="en-US" dirty="0" smtClean="0"/>
              <a:t>	The</a:t>
            </a:r>
            <a:r>
              <a:rPr lang="en-US" baseline="0" dirty="0" smtClean="0"/>
              <a:t> shape of pulse fronts and phase fronts become different after traversing an optical system</a:t>
            </a:r>
          </a:p>
          <a:p>
            <a:r>
              <a:rPr lang="en-US" baseline="0" dirty="0" smtClean="0"/>
              <a:t>	PTD is the difference between the phase front and pulse front, and in our usage we remove the constant/piston term</a:t>
            </a:r>
          </a:p>
          <a:p>
            <a:r>
              <a:rPr lang="en-US" dirty="0" smtClean="0"/>
              <a:t>For an</a:t>
            </a:r>
            <a:r>
              <a:rPr lang="en-US" baseline="0" dirty="0" smtClean="0"/>
              <a:t> achromatic lens, at the wavelength at which the focal length is stationary, the PTD is constant</a:t>
            </a:r>
          </a:p>
          <a:p>
            <a:r>
              <a:rPr lang="en-US" baseline="0" dirty="0" smtClean="0"/>
              <a:t>Theoretical analyses of PTD only look at simple lenses, on-axis, using paraxial approx. (no spherical </a:t>
            </a:r>
            <a:r>
              <a:rPr lang="en-US" baseline="0" dirty="0" err="1" smtClean="0"/>
              <a:t>aberr</a:t>
            </a:r>
            <a:r>
              <a:rPr lang="en-US" baseline="0" dirty="0" smtClean="0"/>
              <a:t>) so we calculate the PTD for the actual system</a:t>
            </a:r>
          </a:p>
          <a:p>
            <a:r>
              <a:rPr lang="en-US" dirty="0" smtClean="0"/>
              <a:t>	RMS</a:t>
            </a:r>
            <a:r>
              <a:rPr lang="en-US" baseline="0" dirty="0" smtClean="0"/>
              <a:t> PTD &lt; 20 fs anywhere in field</a:t>
            </a:r>
          </a:p>
          <a:p>
            <a:r>
              <a:rPr lang="en-US" baseline="0" dirty="0" smtClean="0"/>
              <a:t>	</a:t>
            </a:r>
            <a:r>
              <a:rPr lang="en-US" baseline="0" dirty="0" err="1" smtClean="0"/>
              <a:t>Pk-Pk</a:t>
            </a:r>
            <a:r>
              <a:rPr lang="en-US" baseline="0" dirty="0" smtClean="0"/>
              <a:t> PTD &lt; 60 fs</a:t>
            </a:r>
          </a:p>
          <a:p>
            <a:endParaRPr lang="en-US" baseline="0" dirty="0" smtClean="0"/>
          </a:p>
        </p:txBody>
      </p:sp>
      <p:sp>
        <p:nvSpPr>
          <p:cNvPr id="4" name="Slide Number Placeholder 3"/>
          <p:cNvSpPr>
            <a:spLocks noGrp="1"/>
          </p:cNvSpPr>
          <p:nvPr>
            <p:ph type="sldNum" sz="quarter" idx="10"/>
          </p:nvPr>
        </p:nvSpPr>
        <p:spPr/>
        <p:txBody>
          <a:bodyPr/>
          <a:lstStyle/>
          <a:p>
            <a:fld id="{C558ACAC-A4B4-C341-80FE-F14F875E5248}" type="slidenum">
              <a:rPr lang="en-US" smtClean="0"/>
              <a:t>11</a:t>
            </a:fld>
            <a:endParaRPr lang="en-US"/>
          </a:p>
        </p:txBody>
      </p:sp>
    </p:spTree>
    <p:extLst>
      <p:ext uri="{BB962C8B-B14F-4D97-AF65-F5344CB8AC3E}">
        <p14:creationId xmlns:p14="http://schemas.microsoft.com/office/powerpoint/2010/main" val="3518519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RF in first place: 500um of defocus at sample is about 70 waves of sag.</a:t>
            </a:r>
            <a:r>
              <a:rPr lang="en-US" baseline="0" dirty="0" smtClean="0"/>
              <a:t>  </a:t>
            </a:r>
          </a:p>
          <a:p>
            <a:r>
              <a:rPr lang="en-US" baseline="0" dirty="0" smtClean="0"/>
              <a:t>	Phase wrapping—100fs pulse only 30 cycles long. </a:t>
            </a:r>
            <a:endParaRPr lang="en-US" dirty="0" smtClean="0"/>
          </a:p>
          <a:p>
            <a:r>
              <a:rPr lang="en-US" dirty="0" smtClean="0"/>
              <a:t>	Deformable mirror:</a:t>
            </a:r>
            <a:r>
              <a:rPr lang="en-US" baseline="0" dirty="0" smtClean="0"/>
              <a:t> saw significant connection between defocus and chromatic aberration</a:t>
            </a:r>
            <a:endParaRPr lang="en-US" dirty="0" smtClean="0"/>
          </a:p>
          <a:p>
            <a:endParaRPr lang="en-US" dirty="0" smtClean="0"/>
          </a:p>
          <a:p>
            <a:r>
              <a:rPr lang="en-US" dirty="0" smtClean="0"/>
              <a:t>Smaller RF objective</a:t>
            </a:r>
          </a:p>
          <a:p>
            <a:endParaRPr lang="en-US" dirty="0" smtClean="0"/>
          </a:p>
          <a:p>
            <a:r>
              <a:rPr lang="en-US" dirty="0" smtClean="0"/>
              <a:t>Not a given that it would work, but</a:t>
            </a:r>
            <a:r>
              <a:rPr lang="en-US" baseline="0" dirty="0" smtClean="0"/>
              <a:t> we found design that did</a:t>
            </a:r>
          </a:p>
          <a:p>
            <a:r>
              <a:rPr lang="en-US" baseline="0" dirty="0" smtClean="0"/>
              <a:t>	M!=1.  Had to limit RF mirror stroke.</a:t>
            </a:r>
            <a:endParaRPr lang="en-US" dirty="0" smtClean="0"/>
          </a:p>
          <a:p>
            <a:endParaRPr lang="en-US" dirty="0" smtClean="0"/>
          </a:p>
          <a:p>
            <a:r>
              <a:rPr lang="en-US" dirty="0" smtClean="0"/>
              <a:t>Good transmission 97% – optimized for IR light and low element count</a:t>
            </a:r>
          </a:p>
          <a:p>
            <a:endParaRPr lang="en-US" dirty="0" smtClean="0"/>
          </a:p>
          <a:p>
            <a:r>
              <a:rPr lang="en-US" dirty="0" smtClean="0"/>
              <a:t>Mention choice of voice coil over flexure driven stage</a:t>
            </a:r>
          </a:p>
          <a:p>
            <a:r>
              <a:rPr lang="en-US" dirty="0" smtClean="0"/>
              <a:t>	Main advantage being no need for self-assembly and tuning</a:t>
            </a:r>
          </a:p>
          <a:p>
            <a:endParaRPr lang="en-US" dirty="0" smtClean="0"/>
          </a:p>
          <a:p>
            <a:r>
              <a:rPr lang="en-US" dirty="0" smtClean="0"/>
              <a:t>Other</a:t>
            </a:r>
            <a:r>
              <a:rPr lang="en-US" baseline="0" dirty="0" smtClean="0"/>
              <a:t> potential benefit/problem—not scanning over mirrors removes dust from images, but probably makes laser damage more likely</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558ACAC-A4B4-C341-80FE-F14F875E5248}" type="slidenum">
              <a:rPr lang="en-US" smtClean="0"/>
              <a:t>12</a:t>
            </a:fld>
            <a:endParaRPr lang="en-US"/>
          </a:p>
        </p:txBody>
      </p:sp>
    </p:spTree>
    <p:extLst>
      <p:ext uri="{BB962C8B-B14F-4D97-AF65-F5344CB8AC3E}">
        <p14:creationId xmlns:p14="http://schemas.microsoft.com/office/powerpoint/2010/main" val="2058561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Dispersion causes the group velocity to be slower than the phase velocity</a:t>
            </a:r>
          </a:p>
          <a:p>
            <a:r>
              <a:rPr lang="en-US" dirty="0" smtClean="0"/>
              <a:t>	The</a:t>
            </a:r>
            <a:r>
              <a:rPr lang="en-US" baseline="0" dirty="0" smtClean="0"/>
              <a:t> shape of pulse fronts and phase fronts become different after traversing an optical system</a:t>
            </a:r>
          </a:p>
          <a:p>
            <a:r>
              <a:rPr lang="en-US" baseline="0" dirty="0" smtClean="0"/>
              <a:t>	PTD is the difference between the phase front and pulse front, and in our usage we remove the constant/piston term</a:t>
            </a:r>
          </a:p>
          <a:p>
            <a:r>
              <a:rPr lang="en-US" dirty="0" smtClean="0"/>
              <a:t>For an</a:t>
            </a:r>
            <a:r>
              <a:rPr lang="en-US" baseline="0" dirty="0" smtClean="0"/>
              <a:t> achromatic lens, at the wavelength at which the focal length is stationary, the PTD is constant</a:t>
            </a:r>
          </a:p>
          <a:p>
            <a:r>
              <a:rPr lang="en-US" baseline="0" dirty="0" smtClean="0"/>
              <a:t>Theoretical analyses of PTD only look at simple lenses, on-axis, using paraxial approx. (no spherical </a:t>
            </a:r>
            <a:r>
              <a:rPr lang="en-US" baseline="0" dirty="0" err="1" smtClean="0"/>
              <a:t>aberr</a:t>
            </a:r>
            <a:r>
              <a:rPr lang="en-US" baseline="0" dirty="0" smtClean="0"/>
              <a:t>) so we calculate the PTD for the actual system</a:t>
            </a:r>
          </a:p>
          <a:p>
            <a:r>
              <a:rPr lang="en-US" dirty="0" smtClean="0"/>
              <a:t>	RMS</a:t>
            </a:r>
            <a:r>
              <a:rPr lang="en-US" baseline="0" dirty="0" smtClean="0"/>
              <a:t> PTD &lt; 20 fs anywhere in field</a:t>
            </a:r>
          </a:p>
          <a:p>
            <a:r>
              <a:rPr lang="en-US" baseline="0" dirty="0" smtClean="0"/>
              <a:t>	</a:t>
            </a:r>
            <a:r>
              <a:rPr lang="en-US" baseline="0" dirty="0" err="1" smtClean="0"/>
              <a:t>Pk-Pk</a:t>
            </a:r>
            <a:r>
              <a:rPr lang="en-US" baseline="0" dirty="0" smtClean="0"/>
              <a:t> PTD &lt; 60 fs</a:t>
            </a:r>
          </a:p>
          <a:p>
            <a:endParaRPr lang="en-US" baseline="0" dirty="0" smtClean="0"/>
          </a:p>
        </p:txBody>
      </p:sp>
      <p:sp>
        <p:nvSpPr>
          <p:cNvPr id="4" name="Slide Number Placeholder 3"/>
          <p:cNvSpPr>
            <a:spLocks noGrp="1"/>
          </p:cNvSpPr>
          <p:nvPr>
            <p:ph type="sldNum" sz="quarter" idx="10"/>
          </p:nvPr>
        </p:nvSpPr>
        <p:spPr/>
        <p:txBody>
          <a:bodyPr/>
          <a:lstStyle/>
          <a:p>
            <a:fld id="{C558ACAC-A4B4-C341-80FE-F14F875E5248}" type="slidenum">
              <a:rPr lang="en-US" smtClean="0"/>
              <a:t>13</a:t>
            </a:fld>
            <a:endParaRPr lang="en-US"/>
          </a:p>
        </p:txBody>
      </p:sp>
    </p:spTree>
    <p:extLst>
      <p:ext uri="{BB962C8B-B14F-4D97-AF65-F5344CB8AC3E}">
        <p14:creationId xmlns:p14="http://schemas.microsoft.com/office/powerpoint/2010/main" val="3518519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non-planar </a:t>
            </a:r>
            <a:r>
              <a:rPr lang="en-US" dirty="0" err="1" smtClean="0"/>
              <a:t>wavefronts</a:t>
            </a:r>
            <a:r>
              <a:rPr lang="en-US" dirty="0" smtClean="0"/>
              <a:t> are used at the pupils, all pupils/scan mirrors need to be imaged onto one another</a:t>
            </a:r>
          </a:p>
          <a:p>
            <a:endParaRPr lang="en-US" dirty="0" smtClean="0"/>
          </a:p>
          <a:p>
            <a:r>
              <a:rPr lang="en-US" dirty="0" smtClean="0"/>
              <a:t>Talk about how / why it works, why we did it, one schematic</a:t>
            </a:r>
          </a:p>
          <a:p>
            <a:endParaRPr lang="en-US" dirty="0" smtClean="0"/>
          </a:p>
          <a:p>
            <a:r>
              <a:rPr lang="en-US" dirty="0" smtClean="0"/>
              <a:t>Strict proportionality, talk about voltage divider</a:t>
            </a:r>
          </a:p>
          <a:p>
            <a:endParaRPr lang="en-US" dirty="0" smtClean="0"/>
          </a:p>
          <a:p>
            <a:r>
              <a:rPr lang="en-US" dirty="0" smtClean="0"/>
              <a:t>PRIOBABLY</a:t>
            </a:r>
            <a:r>
              <a:rPr lang="en-US" baseline="0" dirty="0" smtClean="0"/>
              <a:t> NOT</a:t>
            </a:r>
            <a:r>
              <a:rPr lang="en-US" dirty="0" smtClean="0"/>
              <a:t>: Not</a:t>
            </a:r>
            <a:r>
              <a:rPr lang="en-US" baseline="0" dirty="0" smtClean="0"/>
              <a:t> perfect—distance changes, but this is tolerated.</a:t>
            </a:r>
            <a:endParaRPr lang="en-US" dirty="0" smtClean="0"/>
          </a:p>
          <a:p>
            <a:endParaRPr lang="en-US" dirty="0"/>
          </a:p>
        </p:txBody>
      </p:sp>
      <p:sp>
        <p:nvSpPr>
          <p:cNvPr id="4" name="Slide Number Placeholder 3"/>
          <p:cNvSpPr>
            <a:spLocks noGrp="1"/>
          </p:cNvSpPr>
          <p:nvPr>
            <p:ph type="sldNum" sz="quarter" idx="10"/>
          </p:nvPr>
        </p:nvSpPr>
        <p:spPr/>
        <p:txBody>
          <a:bodyPr/>
          <a:lstStyle/>
          <a:p>
            <a:fld id="{C558ACAC-A4B4-C341-80FE-F14F875E5248}" type="slidenum">
              <a:rPr lang="en-US" smtClean="0"/>
              <a:t>14</a:t>
            </a:fld>
            <a:endParaRPr lang="en-US"/>
          </a:p>
        </p:txBody>
      </p:sp>
    </p:spTree>
    <p:extLst>
      <p:ext uri="{BB962C8B-B14F-4D97-AF65-F5344CB8AC3E}">
        <p14:creationId xmlns:p14="http://schemas.microsoft.com/office/powerpoint/2010/main" val="2058561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670D5F-549A-0D4D-97E9-E84DA57866B9}" type="datetimeFigureOut">
              <a:rPr lang="en-US" smtClean="0"/>
              <a:t>8/3/16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3878117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670D5F-549A-0D4D-97E9-E84DA57866B9}" type="datetimeFigureOut">
              <a:rPr lang="en-US" smtClean="0"/>
              <a:t>8/3/16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2765744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670D5F-549A-0D4D-97E9-E84DA57866B9}" type="datetimeFigureOut">
              <a:rPr lang="en-US" smtClean="0"/>
              <a:t>8/3/16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3554833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670D5F-549A-0D4D-97E9-E84DA57866B9}" type="datetimeFigureOut">
              <a:rPr lang="en-US" smtClean="0"/>
              <a:t>8/3/16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1994816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670D5F-549A-0D4D-97E9-E84DA57866B9}" type="datetimeFigureOut">
              <a:rPr lang="en-US" smtClean="0"/>
              <a:t>8/3/16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2888021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670D5F-549A-0D4D-97E9-E84DA57866B9}" type="datetimeFigureOut">
              <a:rPr lang="en-US" smtClean="0"/>
              <a:t>8/3/16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4104638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670D5F-549A-0D4D-97E9-E84DA57866B9}" type="datetimeFigureOut">
              <a:rPr lang="en-US" smtClean="0"/>
              <a:t>8/3/16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26781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670D5F-549A-0D4D-97E9-E84DA57866B9}" type="datetimeFigureOut">
              <a:rPr lang="en-US" smtClean="0"/>
              <a:t>8/3/16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2455399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670D5F-549A-0D4D-97E9-E84DA57866B9}" type="datetimeFigureOut">
              <a:rPr lang="en-US" smtClean="0"/>
              <a:t>8/3/16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1876874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670D5F-549A-0D4D-97E9-E84DA57866B9}" type="datetimeFigureOut">
              <a:rPr lang="en-US" smtClean="0"/>
              <a:t>8/3/16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288086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670D5F-549A-0D4D-97E9-E84DA57866B9}" type="datetimeFigureOut">
              <a:rPr lang="en-US" smtClean="0"/>
              <a:t>8/3/16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D28EE3-7422-E44B-B5A7-02684D1E5664}" type="slidenum">
              <a:rPr lang="en-US" smtClean="0"/>
              <a:t>‹#›</a:t>
            </a:fld>
            <a:endParaRPr lang="en-US"/>
          </a:p>
        </p:txBody>
      </p:sp>
    </p:spTree>
    <p:extLst>
      <p:ext uri="{BB962C8B-B14F-4D97-AF65-F5344CB8AC3E}">
        <p14:creationId xmlns:p14="http://schemas.microsoft.com/office/powerpoint/2010/main" val="29656801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670D5F-549A-0D4D-97E9-E84DA57866B9}" type="datetimeFigureOut">
              <a:rPr lang="en-US" smtClean="0"/>
              <a:t>8/3/16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28EE3-7422-E44B-B5A7-02684D1E5664}" type="slidenum">
              <a:rPr lang="en-US" smtClean="0"/>
              <a:t>‹#›</a:t>
            </a:fld>
            <a:endParaRPr lang="en-US"/>
          </a:p>
        </p:txBody>
      </p:sp>
    </p:spTree>
    <p:extLst>
      <p:ext uri="{BB962C8B-B14F-4D97-AF65-F5344CB8AC3E}">
        <p14:creationId xmlns:p14="http://schemas.microsoft.com/office/powerpoint/2010/main" val="25572120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openxmlformats.org/officeDocument/2006/relationships/hyperlink" Target="https://www.youtube.com/watch?v=LSYXueH1pzU" TargetMode="External"/><Relationship Id="rId4" Type="http://schemas.openxmlformats.org/officeDocument/2006/relationships/hyperlink" Target="https://www.youtube.com/watch?v=p1eKi0PrqMI" TargetMode="External"/><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33.emf"/><Relationship Id="rId4" Type="http://schemas.openxmlformats.org/officeDocument/2006/relationships/image" Target="../media/image34.png"/><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3644900"/>
            <a:ext cx="9144000" cy="1077218"/>
          </a:xfrm>
          <a:prstGeom prst="rect">
            <a:avLst/>
          </a:prstGeom>
          <a:noFill/>
        </p:spPr>
        <p:txBody>
          <a:bodyPr wrap="square" rtlCol="0">
            <a:spAutoFit/>
          </a:bodyPr>
          <a:lstStyle/>
          <a:p>
            <a:pPr algn="ctr"/>
            <a:r>
              <a:rPr lang="en-US" sz="1600" dirty="0" smtClean="0">
                <a:solidFill>
                  <a:schemeClr val="bg1">
                    <a:lumMod val="50000"/>
                  </a:schemeClr>
                </a:solidFill>
              </a:rPr>
              <a:t>Nicholas Sofroniew and Daniel </a:t>
            </a:r>
            <a:r>
              <a:rPr lang="en-US" sz="1600" dirty="0" err="1" smtClean="0">
                <a:solidFill>
                  <a:schemeClr val="bg1">
                    <a:lumMod val="50000"/>
                  </a:schemeClr>
                </a:solidFill>
              </a:rPr>
              <a:t>Flickinger</a:t>
            </a:r>
            <a:endParaRPr lang="en-US" sz="1600" dirty="0" smtClean="0">
              <a:solidFill>
                <a:schemeClr val="bg1">
                  <a:lumMod val="50000"/>
                </a:schemeClr>
              </a:solidFill>
            </a:endParaRPr>
          </a:p>
          <a:p>
            <a:pPr algn="ctr"/>
            <a:r>
              <a:rPr lang="en-US" sz="1600" dirty="0" smtClean="0">
                <a:solidFill>
                  <a:schemeClr val="bg1">
                    <a:lumMod val="50000"/>
                  </a:schemeClr>
                </a:solidFill>
              </a:rPr>
              <a:t>Svoboda lab and ID&amp;F</a:t>
            </a:r>
          </a:p>
          <a:p>
            <a:pPr algn="ctr"/>
            <a:endParaRPr lang="en-US" sz="1600" dirty="0" smtClean="0">
              <a:solidFill>
                <a:schemeClr val="bg1">
                  <a:lumMod val="50000"/>
                </a:schemeClr>
              </a:solidFill>
            </a:endParaRPr>
          </a:p>
          <a:p>
            <a:pPr algn="ctr"/>
            <a:r>
              <a:rPr lang="en-US" sz="1600" dirty="0" smtClean="0">
                <a:solidFill>
                  <a:schemeClr val="bg1">
                    <a:lumMod val="50000"/>
                  </a:schemeClr>
                </a:solidFill>
              </a:rPr>
              <a:t>08/05/2016</a:t>
            </a:r>
            <a:endParaRPr lang="en-US" sz="1600" dirty="0">
              <a:solidFill>
                <a:schemeClr val="bg1">
                  <a:lumMod val="50000"/>
                </a:schemeClr>
              </a:solidFill>
            </a:endParaRPr>
          </a:p>
        </p:txBody>
      </p:sp>
      <p:sp>
        <p:nvSpPr>
          <p:cNvPr id="5" name="TextBox 4"/>
          <p:cNvSpPr txBox="1"/>
          <p:nvPr/>
        </p:nvSpPr>
        <p:spPr>
          <a:xfrm>
            <a:off x="0" y="1879398"/>
            <a:ext cx="9144000" cy="584776"/>
          </a:xfrm>
          <a:prstGeom prst="rect">
            <a:avLst/>
          </a:prstGeom>
          <a:noFill/>
        </p:spPr>
        <p:txBody>
          <a:bodyPr wrap="square" rtlCol="0">
            <a:spAutoFit/>
          </a:bodyPr>
          <a:lstStyle/>
          <a:p>
            <a:pPr algn="ctr"/>
            <a:r>
              <a:rPr lang="en-US" sz="3200" b="1" dirty="0" smtClean="0"/>
              <a:t>2p-random access mesoscope (2p-RAM)</a:t>
            </a:r>
            <a:endParaRPr lang="en-US" sz="3200" dirty="0">
              <a:effectLst/>
            </a:endParaRPr>
          </a:p>
        </p:txBody>
      </p:sp>
      <p:pic>
        <p:nvPicPr>
          <p:cNvPr id="2" name="Picture 1"/>
          <p:cNvPicPr>
            <a:picLocks noChangeAspect="1"/>
          </p:cNvPicPr>
          <p:nvPr/>
        </p:nvPicPr>
        <p:blipFill>
          <a:blip r:embed="rId3"/>
          <a:stretch>
            <a:fillRect/>
          </a:stretch>
        </p:blipFill>
        <p:spPr>
          <a:xfrm>
            <a:off x="3016590" y="4836007"/>
            <a:ext cx="3458519" cy="1183046"/>
          </a:xfrm>
          <a:prstGeom prst="rect">
            <a:avLst/>
          </a:prstGeom>
        </p:spPr>
      </p:pic>
    </p:spTree>
    <p:extLst>
      <p:ext uri="{BB962C8B-B14F-4D97-AF65-F5344CB8AC3E}">
        <p14:creationId xmlns:p14="http://schemas.microsoft.com/office/powerpoint/2010/main" val="30819566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87633"/>
            <a:ext cx="9144000" cy="584776"/>
          </a:xfrm>
          <a:prstGeom prst="rect">
            <a:avLst/>
          </a:prstGeom>
          <a:noFill/>
        </p:spPr>
        <p:txBody>
          <a:bodyPr wrap="square" rtlCol="0">
            <a:spAutoFit/>
          </a:bodyPr>
          <a:lstStyle/>
          <a:p>
            <a:pPr algn="ctr"/>
            <a:r>
              <a:rPr lang="en-US" sz="3200" i="1" dirty="0" smtClean="0">
                <a:solidFill>
                  <a:srgbClr val="000000"/>
                </a:solidFill>
                <a:cs typeface="Calibri"/>
              </a:rPr>
              <a:t>PTD: Propagation Time Difference</a:t>
            </a:r>
            <a:endParaRPr lang="en-US" sz="3200" i="1" dirty="0">
              <a:cs typeface="Calibri"/>
            </a:endParaRPr>
          </a:p>
        </p:txBody>
      </p:sp>
      <p:pic>
        <p:nvPicPr>
          <p:cNvPr id="4" name="Picture 3"/>
          <p:cNvPicPr>
            <a:picLocks noChangeAspect="1"/>
          </p:cNvPicPr>
          <p:nvPr/>
        </p:nvPicPr>
        <p:blipFill>
          <a:blip r:embed="rId3"/>
          <a:stretch>
            <a:fillRect/>
          </a:stretch>
        </p:blipFill>
        <p:spPr>
          <a:xfrm>
            <a:off x="604911" y="1823376"/>
            <a:ext cx="8085883" cy="3604029"/>
          </a:xfrm>
          <a:prstGeom prst="rect">
            <a:avLst/>
          </a:prstGeom>
        </p:spPr>
      </p:pic>
      <p:sp>
        <p:nvSpPr>
          <p:cNvPr id="6" name="TextBox 5"/>
          <p:cNvSpPr txBox="1"/>
          <p:nvPr/>
        </p:nvSpPr>
        <p:spPr>
          <a:xfrm>
            <a:off x="3940144" y="6406951"/>
            <a:ext cx="4991366" cy="307777"/>
          </a:xfrm>
          <a:prstGeom prst="rect">
            <a:avLst/>
          </a:prstGeom>
          <a:noFill/>
        </p:spPr>
        <p:txBody>
          <a:bodyPr wrap="none" rtlCol="0">
            <a:spAutoFit/>
          </a:bodyPr>
          <a:lstStyle/>
          <a:p>
            <a:r>
              <a:rPr lang="en-US" sz="1400" dirty="0" smtClean="0"/>
              <a:t>Z. </a:t>
            </a:r>
            <a:r>
              <a:rPr lang="en-US" sz="1400" dirty="0" err="1" smtClean="0"/>
              <a:t>Bor</a:t>
            </a:r>
            <a:r>
              <a:rPr lang="en-US" sz="1400" dirty="0" smtClean="0"/>
              <a:t>, Optics Lett. </a:t>
            </a:r>
            <a:r>
              <a:rPr lang="en-US" sz="1400" b="1" dirty="0" smtClean="0"/>
              <a:t>14</a:t>
            </a:r>
            <a:r>
              <a:rPr lang="en-US" sz="1400" dirty="0" smtClean="0"/>
              <a:t> (3) 1989; Z. </a:t>
            </a:r>
            <a:r>
              <a:rPr lang="en-US" sz="1400" dirty="0" err="1" smtClean="0"/>
              <a:t>Bor</a:t>
            </a:r>
            <a:r>
              <a:rPr lang="en-US" sz="1400" dirty="0" smtClean="0"/>
              <a:t>, J. Mod. Optics, </a:t>
            </a:r>
            <a:r>
              <a:rPr lang="en-US" sz="1400" b="1" dirty="0" smtClean="0"/>
              <a:t>35</a:t>
            </a:r>
            <a:r>
              <a:rPr lang="en-US" sz="1400" dirty="0" smtClean="0"/>
              <a:t> (12) 1988.</a:t>
            </a:r>
            <a:endParaRPr lang="en-US" sz="1400" dirty="0"/>
          </a:p>
        </p:txBody>
      </p:sp>
    </p:spTree>
    <p:extLst>
      <p:ext uri="{BB962C8B-B14F-4D97-AF65-F5344CB8AC3E}">
        <p14:creationId xmlns:p14="http://schemas.microsoft.com/office/powerpoint/2010/main" val="28004971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87633"/>
            <a:ext cx="9144000" cy="584776"/>
          </a:xfrm>
          <a:prstGeom prst="rect">
            <a:avLst/>
          </a:prstGeom>
          <a:noFill/>
        </p:spPr>
        <p:txBody>
          <a:bodyPr wrap="square" rtlCol="0">
            <a:spAutoFit/>
          </a:bodyPr>
          <a:lstStyle/>
          <a:p>
            <a:pPr algn="ctr"/>
            <a:r>
              <a:rPr lang="en-US" sz="3200" i="1" dirty="0">
                <a:solidFill>
                  <a:srgbClr val="000000"/>
                </a:solidFill>
                <a:cs typeface="Calibri"/>
              </a:rPr>
              <a:t>Non-scanned remote focusing</a:t>
            </a:r>
            <a:endParaRPr lang="en-US" sz="3200" i="1" dirty="0">
              <a:cs typeface="Calibri"/>
            </a:endParaRPr>
          </a:p>
        </p:txBody>
      </p:sp>
      <p:pic>
        <p:nvPicPr>
          <p:cNvPr id="2" name="Picture 1"/>
          <p:cNvPicPr>
            <a:picLocks noChangeAspect="1"/>
          </p:cNvPicPr>
          <p:nvPr/>
        </p:nvPicPr>
        <p:blipFill>
          <a:blip r:embed="rId3"/>
          <a:stretch>
            <a:fillRect/>
          </a:stretch>
        </p:blipFill>
        <p:spPr>
          <a:xfrm>
            <a:off x="144534" y="1141609"/>
            <a:ext cx="8807797" cy="5320628"/>
          </a:xfrm>
          <a:prstGeom prst="rect">
            <a:avLst/>
          </a:prstGeom>
        </p:spPr>
      </p:pic>
      <p:sp>
        <p:nvSpPr>
          <p:cNvPr id="5" name="Rectangle 4"/>
          <p:cNvSpPr/>
          <p:nvPr/>
        </p:nvSpPr>
        <p:spPr>
          <a:xfrm>
            <a:off x="2090944" y="1734830"/>
            <a:ext cx="1920569" cy="1425039"/>
          </a:xfrm>
          <a:prstGeom prst="rect">
            <a:avLst/>
          </a:prstGeom>
          <a:noFill/>
          <a:ln w="5715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43303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574" y="561247"/>
            <a:ext cx="9144000" cy="584776"/>
          </a:xfrm>
          <a:prstGeom prst="rect">
            <a:avLst/>
          </a:prstGeom>
          <a:noFill/>
        </p:spPr>
        <p:txBody>
          <a:bodyPr wrap="square" rtlCol="0">
            <a:spAutoFit/>
          </a:bodyPr>
          <a:lstStyle/>
          <a:p>
            <a:pPr algn="ctr"/>
            <a:r>
              <a:rPr lang="en-US" sz="3200" i="1" dirty="0" smtClean="0">
                <a:solidFill>
                  <a:srgbClr val="000000"/>
                </a:solidFill>
                <a:cs typeface="Calibri"/>
              </a:rPr>
              <a:t>Non-scanned remote focusing</a:t>
            </a:r>
            <a:endParaRPr lang="en-US" sz="3200" i="1" dirty="0">
              <a:cs typeface="Calibri"/>
            </a:endParaRPr>
          </a:p>
        </p:txBody>
      </p:sp>
      <p:grpSp>
        <p:nvGrpSpPr>
          <p:cNvPr id="5" name="Group 4"/>
          <p:cNvGrpSpPr/>
          <p:nvPr/>
        </p:nvGrpSpPr>
        <p:grpSpPr>
          <a:xfrm>
            <a:off x="423724" y="1446156"/>
            <a:ext cx="4945419" cy="4113299"/>
            <a:chOff x="904826" y="1200753"/>
            <a:chExt cx="5533964" cy="4378677"/>
          </a:xfrm>
        </p:grpSpPr>
        <p:pic>
          <p:nvPicPr>
            <p:cNvPr id="2" name="Picture 1"/>
            <p:cNvPicPr>
              <a:picLocks noChangeAspect="1"/>
            </p:cNvPicPr>
            <p:nvPr/>
          </p:nvPicPr>
          <p:blipFill>
            <a:blip r:embed="rId3"/>
            <a:stretch>
              <a:fillRect/>
            </a:stretch>
          </p:blipFill>
          <p:spPr>
            <a:xfrm>
              <a:off x="904826" y="1200753"/>
              <a:ext cx="5533964" cy="4323947"/>
            </a:xfrm>
            <a:prstGeom prst="rect">
              <a:avLst/>
            </a:prstGeom>
          </p:spPr>
        </p:pic>
        <p:sp>
          <p:nvSpPr>
            <p:cNvPr id="4" name="Rectangle 3"/>
            <p:cNvSpPr/>
            <p:nvPr/>
          </p:nvSpPr>
          <p:spPr>
            <a:xfrm>
              <a:off x="904826" y="1244733"/>
              <a:ext cx="430868" cy="38299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128812" y="4418004"/>
              <a:ext cx="4238475" cy="116142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TextBox 7"/>
          <p:cNvSpPr txBox="1"/>
          <p:nvPr/>
        </p:nvSpPr>
        <p:spPr>
          <a:xfrm>
            <a:off x="93233" y="6478327"/>
            <a:ext cx="4445256" cy="307777"/>
          </a:xfrm>
          <a:prstGeom prst="rect">
            <a:avLst/>
          </a:prstGeom>
          <a:noFill/>
        </p:spPr>
        <p:txBody>
          <a:bodyPr wrap="none" rtlCol="0">
            <a:spAutoFit/>
          </a:bodyPr>
          <a:lstStyle/>
          <a:p>
            <a:r>
              <a:rPr lang="en-US" sz="1400" dirty="0" smtClean="0"/>
              <a:t>E. </a:t>
            </a:r>
            <a:r>
              <a:rPr lang="en-US" sz="1400" dirty="0" err="1" smtClean="0"/>
              <a:t>Botcherby</a:t>
            </a:r>
            <a:r>
              <a:rPr lang="en-US" sz="1400" dirty="0" smtClean="0"/>
              <a:t> et al, Proc. Nat. Acad. Sci. USA </a:t>
            </a:r>
            <a:r>
              <a:rPr lang="en-US" sz="1400" b="1" dirty="0" smtClean="0"/>
              <a:t>109</a:t>
            </a:r>
            <a:r>
              <a:rPr lang="en-US" sz="1400" dirty="0" smtClean="0"/>
              <a:t> (8), 2012.</a:t>
            </a:r>
            <a:endParaRPr lang="en-US" sz="1400" dirty="0"/>
          </a:p>
        </p:txBody>
      </p:sp>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16365" t="5894" r="15208" b="37721"/>
          <a:stretch/>
        </p:blipFill>
        <p:spPr>
          <a:xfrm>
            <a:off x="5674750" y="2043243"/>
            <a:ext cx="3153243" cy="3464472"/>
          </a:xfrm>
          <a:prstGeom prst="rect">
            <a:avLst/>
          </a:prstGeom>
        </p:spPr>
      </p:pic>
    </p:spTree>
    <p:extLst>
      <p:ext uri="{BB962C8B-B14F-4D97-AF65-F5344CB8AC3E}">
        <p14:creationId xmlns:p14="http://schemas.microsoft.com/office/powerpoint/2010/main" val="26755965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4534" y="1141609"/>
            <a:ext cx="8807797" cy="5320628"/>
          </a:xfrm>
          <a:prstGeom prst="rect">
            <a:avLst/>
          </a:prstGeom>
        </p:spPr>
      </p:pic>
      <p:sp>
        <p:nvSpPr>
          <p:cNvPr id="5" name="Rectangle 4"/>
          <p:cNvSpPr/>
          <p:nvPr/>
        </p:nvSpPr>
        <p:spPr>
          <a:xfrm>
            <a:off x="3237091" y="3949834"/>
            <a:ext cx="1610798" cy="1765809"/>
          </a:xfrm>
          <a:prstGeom prst="rect">
            <a:avLst/>
          </a:prstGeom>
          <a:noFill/>
          <a:ln w="5715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46049" y="199434"/>
            <a:ext cx="9144000" cy="584776"/>
          </a:xfrm>
          <a:prstGeom prst="rect">
            <a:avLst/>
          </a:prstGeom>
          <a:noFill/>
        </p:spPr>
        <p:txBody>
          <a:bodyPr wrap="square" rtlCol="0">
            <a:spAutoFit/>
          </a:bodyPr>
          <a:lstStyle/>
          <a:p>
            <a:pPr algn="ctr"/>
            <a:r>
              <a:rPr lang="en-US" sz="3200" i="1" dirty="0" smtClean="0">
                <a:solidFill>
                  <a:srgbClr val="000000"/>
                </a:solidFill>
                <a:cs typeface="Calibri"/>
              </a:rPr>
              <a:t>Virtually conjugated galvo scanner pair</a:t>
            </a:r>
            <a:endParaRPr lang="en-US" sz="3200" i="1" dirty="0">
              <a:cs typeface="Calibri"/>
            </a:endParaRPr>
          </a:p>
        </p:txBody>
      </p:sp>
    </p:spTree>
    <p:extLst>
      <p:ext uri="{BB962C8B-B14F-4D97-AF65-F5344CB8AC3E}">
        <p14:creationId xmlns:p14="http://schemas.microsoft.com/office/powerpoint/2010/main" val="36302151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049" y="199434"/>
            <a:ext cx="9144000" cy="584776"/>
          </a:xfrm>
          <a:prstGeom prst="rect">
            <a:avLst/>
          </a:prstGeom>
          <a:noFill/>
        </p:spPr>
        <p:txBody>
          <a:bodyPr wrap="square" rtlCol="0">
            <a:spAutoFit/>
          </a:bodyPr>
          <a:lstStyle/>
          <a:p>
            <a:pPr algn="ctr"/>
            <a:r>
              <a:rPr lang="en-US" sz="3200" i="1" dirty="0" smtClean="0">
                <a:solidFill>
                  <a:srgbClr val="000000"/>
                </a:solidFill>
                <a:cs typeface="Calibri"/>
              </a:rPr>
              <a:t>Virtually conjugated galvo scanner pair</a:t>
            </a:r>
            <a:endParaRPr lang="en-US" sz="3200" i="1" dirty="0">
              <a:cs typeface="Calibri"/>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3160" t="2510" r="33853" b="22074"/>
          <a:stretch/>
        </p:blipFill>
        <p:spPr>
          <a:xfrm>
            <a:off x="936715" y="1388357"/>
            <a:ext cx="2403292" cy="4126769"/>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7031" t="9703" r="16600" b="4294"/>
          <a:stretch/>
        </p:blipFill>
        <p:spPr>
          <a:xfrm flipH="1">
            <a:off x="4797313" y="1388357"/>
            <a:ext cx="3052549" cy="4078894"/>
          </a:xfrm>
          <a:prstGeom prst="rect">
            <a:avLst/>
          </a:prstGeom>
        </p:spPr>
      </p:pic>
      <p:sp>
        <p:nvSpPr>
          <p:cNvPr id="2" name="TextBox 1"/>
          <p:cNvSpPr txBox="1"/>
          <p:nvPr/>
        </p:nvSpPr>
        <p:spPr>
          <a:xfrm>
            <a:off x="6704809" y="1665869"/>
            <a:ext cx="414146" cy="369332"/>
          </a:xfrm>
          <a:prstGeom prst="rect">
            <a:avLst/>
          </a:prstGeom>
          <a:noFill/>
        </p:spPr>
        <p:txBody>
          <a:bodyPr wrap="none" rtlCol="0">
            <a:spAutoFit/>
          </a:bodyPr>
          <a:lstStyle/>
          <a:p>
            <a:r>
              <a:rPr lang="en-US" dirty="0">
                <a:solidFill>
                  <a:srgbClr val="FFFF00"/>
                </a:solidFill>
              </a:rPr>
              <a:t>Y</a:t>
            </a:r>
            <a:r>
              <a:rPr lang="en-US" dirty="0" smtClean="0">
                <a:solidFill>
                  <a:srgbClr val="FFFF00"/>
                </a:solidFill>
              </a:rPr>
              <a:t>1</a:t>
            </a:r>
            <a:endParaRPr lang="en-US" dirty="0">
              <a:solidFill>
                <a:srgbClr val="FFFF00"/>
              </a:solidFill>
            </a:endParaRPr>
          </a:p>
        </p:txBody>
      </p:sp>
      <p:sp>
        <p:nvSpPr>
          <p:cNvPr id="6" name="TextBox 5"/>
          <p:cNvSpPr txBox="1"/>
          <p:nvPr/>
        </p:nvSpPr>
        <p:spPr>
          <a:xfrm>
            <a:off x="5273229" y="4576579"/>
            <a:ext cx="414146" cy="369332"/>
          </a:xfrm>
          <a:prstGeom prst="rect">
            <a:avLst/>
          </a:prstGeom>
          <a:noFill/>
        </p:spPr>
        <p:txBody>
          <a:bodyPr wrap="none" rtlCol="0">
            <a:spAutoFit/>
          </a:bodyPr>
          <a:lstStyle/>
          <a:p>
            <a:r>
              <a:rPr lang="en-US" dirty="0" smtClean="0">
                <a:solidFill>
                  <a:srgbClr val="FFFF00"/>
                </a:solidFill>
              </a:rPr>
              <a:t>Y2</a:t>
            </a:r>
            <a:endParaRPr lang="en-US" dirty="0">
              <a:solidFill>
                <a:srgbClr val="FFFF00"/>
              </a:solidFill>
            </a:endParaRPr>
          </a:p>
        </p:txBody>
      </p:sp>
      <p:sp>
        <p:nvSpPr>
          <p:cNvPr id="7" name="TextBox 6"/>
          <p:cNvSpPr txBox="1"/>
          <p:nvPr/>
        </p:nvSpPr>
        <p:spPr>
          <a:xfrm>
            <a:off x="6340514" y="5111319"/>
            <a:ext cx="304478" cy="369332"/>
          </a:xfrm>
          <a:prstGeom prst="rect">
            <a:avLst/>
          </a:prstGeom>
          <a:noFill/>
        </p:spPr>
        <p:txBody>
          <a:bodyPr wrap="none" rtlCol="0">
            <a:spAutoFit/>
          </a:bodyPr>
          <a:lstStyle/>
          <a:p>
            <a:r>
              <a:rPr lang="en-US" dirty="0" smtClean="0">
                <a:solidFill>
                  <a:srgbClr val="FFFF00"/>
                </a:solidFill>
              </a:rPr>
              <a:t>X</a:t>
            </a:r>
            <a:endParaRPr lang="en-US" dirty="0">
              <a:solidFill>
                <a:srgbClr val="FFFF00"/>
              </a:solidFill>
            </a:endParaRPr>
          </a:p>
        </p:txBody>
      </p:sp>
    </p:spTree>
    <p:extLst>
      <p:ext uri="{BB962C8B-B14F-4D97-AF65-F5344CB8AC3E}">
        <p14:creationId xmlns:p14="http://schemas.microsoft.com/office/powerpoint/2010/main" val="17088667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144534" y="1141609"/>
            <a:ext cx="8807797" cy="5320628"/>
          </a:xfrm>
          <a:prstGeom prst="rect">
            <a:avLst/>
          </a:prstGeom>
        </p:spPr>
      </p:pic>
      <p:sp>
        <p:nvSpPr>
          <p:cNvPr id="3" name="TextBox 2"/>
          <p:cNvSpPr txBox="1"/>
          <p:nvPr/>
        </p:nvSpPr>
        <p:spPr>
          <a:xfrm>
            <a:off x="0" y="144388"/>
            <a:ext cx="9144000" cy="1077218"/>
          </a:xfrm>
          <a:prstGeom prst="rect">
            <a:avLst/>
          </a:prstGeom>
          <a:noFill/>
        </p:spPr>
        <p:txBody>
          <a:bodyPr wrap="square" rtlCol="0">
            <a:spAutoFit/>
          </a:bodyPr>
          <a:lstStyle/>
          <a:p>
            <a:pPr algn="ctr"/>
            <a:r>
              <a:rPr lang="en-US" sz="3200" i="1" dirty="0">
                <a:solidFill>
                  <a:srgbClr val="000000"/>
                </a:solidFill>
                <a:cs typeface="Calibri"/>
              </a:rPr>
              <a:t>M</a:t>
            </a:r>
            <a:r>
              <a:rPr lang="en-US" sz="3200" i="1" dirty="0" smtClean="0">
                <a:solidFill>
                  <a:srgbClr val="000000"/>
                </a:solidFill>
                <a:cs typeface="Calibri"/>
              </a:rPr>
              <a:t>odule / module alignment tolerances and compensation</a:t>
            </a:r>
            <a:endParaRPr lang="en-US" sz="3200" i="1" dirty="0">
              <a:cs typeface="Calibri"/>
            </a:endParaRPr>
          </a:p>
        </p:txBody>
      </p:sp>
      <p:grpSp>
        <p:nvGrpSpPr>
          <p:cNvPr id="14" name="Group 13"/>
          <p:cNvGrpSpPr/>
          <p:nvPr/>
        </p:nvGrpSpPr>
        <p:grpSpPr>
          <a:xfrm>
            <a:off x="2314257" y="3546196"/>
            <a:ext cx="2820480" cy="951311"/>
            <a:chOff x="2329745" y="3546196"/>
            <a:chExt cx="2820480" cy="951311"/>
          </a:xfrm>
        </p:grpSpPr>
        <p:cxnSp>
          <p:nvCxnSpPr>
            <p:cNvPr id="5" name="Straight Arrow Connector 4"/>
            <p:cNvCxnSpPr/>
            <p:nvPr/>
          </p:nvCxnSpPr>
          <p:spPr>
            <a:xfrm flipH="1">
              <a:off x="4471147" y="3546196"/>
              <a:ext cx="679078" cy="262837"/>
            </a:xfrm>
            <a:prstGeom prst="straightConnector1">
              <a:avLst/>
            </a:prstGeom>
            <a:ln w="5715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4313025" y="4074123"/>
              <a:ext cx="712694" cy="0"/>
            </a:xfrm>
            <a:prstGeom prst="straightConnector1">
              <a:avLst/>
            </a:prstGeom>
            <a:ln w="5715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4075660" y="4372001"/>
              <a:ext cx="759759" cy="125506"/>
            </a:xfrm>
            <a:prstGeom prst="straightConnector1">
              <a:avLst/>
            </a:prstGeom>
            <a:ln w="5715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2329745" y="3720413"/>
              <a:ext cx="625289" cy="255495"/>
            </a:xfrm>
            <a:prstGeom prst="straightConnector1">
              <a:avLst/>
            </a:prstGeom>
            <a:ln w="57150">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7264130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4534" y="1141609"/>
            <a:ext cx="8807797" cy="5320628"/>
          </a:xfrm>
          <a:prstGeom prst="rect">
            <a:avLst/>
          </a:prstGeom>
        </p:spPr>
      </p:pic>
      <p:sp>
        <p:nvSpPr>
          <p:cNvPr id="5" name="Rectangle 4"/>
          <p:cNvSpPr/>
          <p:nvPr/>
        </p:nvSpPr>
        <p:spPr>
          <a:xfrm>
            <a:off x="7202138" y="5312914"/>
            <a:ext cx="867351" cy="960355"/>
          </a:xfrm>
          <a:prstGeom prst="rect">
            <a:avLst/>
          </a:prstGeom>
          <a:noFill/>
          <a:ln w="5715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0" y="396941"/>
            <a:ext cx="9144000" cy="584776"/>
          </a:xfrm>
          <a:prstGeom prst="rect">
            <a:avLst/>
          </a:prstGeom>
          <a:noFill/>
        </p:spPr>
        <p:txBody>
          <a:bodyPr wrap="square" rtlCol="0">
            <a:spAutoFit/>
          </a:bodyPr>
          <a:lstStyle/>
          <a:p>
            <a:pPr algn="ctr"/>
            <a:r>
              <a:rPr lang="en-US" sz="3200" i="1" dirty="0">
                <a:solidFill>
                  <a:srgbClr val="000000"/>
                </a:solidFill>
                <a:cs typeface="Calibri"/>
              </a:rPr>
              <a:t>I</a:t>
            </a:r>
            <a:r>
              <a:rPr lang="en-US" sz="3200" i="1" dirty="0" smtClean="0">
                <a:solidFill>
                  <a:srgbClr val="000000"/>
                </a:solidFill>
                <a:cs typeface="Calibri"/>
              </a:rPr>
              <a:t>maging objective</a:t>
            </a:r>
            <a:endParaRPr lang="en-US" sz="3200" i="1" dirty="0">
              <a:cs typeface="Calibri"/>
            </a:endParaRPr>
          </a:p>
        </p:txBody>
      </p:sp>
    </p:spTree>
    <p:extLst>
      <p:ext uri="{BB962C8B-B14F-4D97-AF65-F5344CB8AC3E}">
        <p14:creationId xmlns:p14="http://schemas.microsoft.com/office/powerpoint/2010/main" val="890778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96941"/>
            <a:ext cx="9144000" cy="584776"/>
          </a:xfrm>
          <a:prstGeom prst="rect">
            <a:avLst/>
          </a:prstGeom>
          <a:noFill/>
        </p:spPr>
        <p:txBody>
          <a:bodyPr wrap="square" rtlCol="0">
            <a:spAutoFit/>
          </a:bodyPr>
          <a:lstStyle/>
          <a:p>
            <a:pPr algn="ctr"/>
            <a:r>
              <a:rPr lang="en-US" sz="3200" i="1" dirty="0">
                <a:solidFill>
                  <a:srgbClr val="000000"/>
                </a:solidFill>
                <a:cs typeface="Calibri"/>
              </a:rPr>
              <a:t>I</a:t>
            </a:r>
            <a:r>
              <a:rPr lang="en-US" sz="3200" i="1" dirty="0" smtClean="0">
                <a:solidFill>
                  <a:srgbClr val="000000"/>
                </a:solidFill>
                <a:cs typeface="Calibri"/>
              </a:rPr>
              <a:t>maging objective</a:t>
            </a:r>
            <a:endParaRPr lang="en-US" sz="3200" i="1" dirty="0">
              <a:cs typeface="Calibri"/>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603" t="11829" r="3236" b="30800"/>
          <a:stretch/>
        </p:blipFill>
        <p:spPr>
          <a:xfrm rot="16200000">
            <a:off x="1847051" y="2714015"/>
            <a:ext cx="5372102" cy="2115768"/>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676" t="11140" r="3235" b="30225"/>
          <a:stretch/>
        </p:blipFill>
        <p:spPr>
          <a:xfrm rot="16200000">
            <a:off x="1847051" y="2689841"/>
            <a:ext cx="5372101" cy="2164117"/>
          </a:xfrm>
          <a:prstGeom prst="rect">
            <a:avLst/>
          </a:prstGeom>
        </p:spPr>
      </p:pic>
    </p:spTree>
    <p:extLst>
      <p:ext uri="{BB962C8B-B14F-4D97-AF65-F5344CB8AC3E}">
        <p14:creationId xmlns:p14="http://schemas.microsoft.com/office/powerpoint/2010/main" val="23241128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4534" y="1141609"/>
            <a:ext cx="8807797" cy="5320628"/>
          </a:xfrm>
          <a:prstGeom prst="rect">
            <a:avLst/>
          </a:prstGeom>
        </p:spPr>
      </p:pic>
      <p:sp>
        <p:nvSpPr>
          <p:cNvPr id="5" name="Rectangle 4"/>
          <p:cNvSpPr/>
          <p:nvPr/>
        </p:nvSpPr>
        <p:spPr>
          <a:xfrm>
            <a:off x="6892369" y="1394062"/>
            <a:ext cx="1843123" cy="3221826"/>
          </a:xfrm>
          <a:prstGeom prst="rect">
            <a:avLst/>
          </a:prstGeom>
          <a:noFill/>
          <a:ln w="5715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0" y="147715"/>
            <a:ext cx="9144000" cy="584776"/>
          </a:xfrm>
          <a:prstGeom prst="rect">
            <a:avLst/>
          </a:prstGeom>
          <a:noFill/>
        </p:spPr>
        <p:txBody>
          <a:bodyPr wrap="square" rtlCol="0">
            <a:spAutoFit/>
          </a:bodyPr>
          <a:lstStyle/>
          <a:p>
            <a:pPr algn="ctr"/>
            <a:r>
              <a:rPr lang="en-US" sz="3200" i="1" dirty="0">
                <a:solidFill>
                  <a:srgbClr val="000000"/>
                </a:solidFill>
                <a:cs typeface="Calibri"/>
              </a:rPr>
              <a:t>C</a:t>
            </a:r>
            <a:r>
              <a:rPr lang="en-US" sz="3200" i="1" dirty="0" smtClean="0">
                <a:solidFill>
                  <a:srgbClr val="000000"/>
                </a:solidFill>
                <a:cs typeface="Calibri"/>
              </a:rPr>
              <a:t>ollection optics</a:t>
            </a:r>
            <a:endParaRPr lang="en-US" sz="3200" i="1" dirty="0">
              <a:cs typeface="Calibri"/>
            </a:endParaRPr>
          </a:p>
        </p:txBody>
      </p:sp>
    </p:spTree>
    <p:extLst>
      <p:ext uri="{BB962C8B-B14F-4D97-AF65-F5344CB8AC3E}">
        <p14:creationId xmlns:p14="http://schemas.microsoft.com/office/powerpoint/2010/main" val="2336050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47715"/>
            <a:ext cx="9144000" cy="584776"/>
          </a:xfrm>
          <a:prstGeom prst="rect">
            <a:avLst/>
          </a:prstGeom>
          <a:noFill/>
        </p:spPr>
        <p:txBody>
          <a:bodyPr wrap="square" rtlCol="0">
            <a:spAutoFit/>
          </a:bodyPr>
          <a:lstStyle/>
          <a:p>
            <a:pPr algn="ctr"/>
            <a:r>
              <a:rPr lang="en-US" sz="3200" i="1" dirty="0">
                <a:solidFill>
                  <a:srgbClr val="000000"/>
                </a:solidFill>
                <a:cs typeface="Calibri"/>
              </a:rPr>
              <a:t>C</a:t>
            </a:r>
            <a:r>
              <a:rPr lang="en-US" sz="3200" i="1" dirty="0" smtClean="0">
                <a:solidFill>
                  <a:srgbClr val="000000"/>
                </a:solidFill>
                <a:cs typeface="Calibri"/>
              </a:rPr>
              <a:t>ollection optics</a:t>
            </a:r>
            <a:endParaRPr lang="en-US" sz="3200" i="1" dirty="0">
              <a:cs typeface="Calibri"/>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6315" r="24931"/>
          <a:stretch/>
        </p:blipFill>
        <p:spPr>
          <a:xfrm>
            <a:off x="564777" y="179477"/>
            <a:ext cx="2204974" cy="6389411"/>
          </a:xfrm>
          <a:prstGeom prst="rect">
            <a:avLst/>
          </a:prstGeom>
        </p:spPr>
      </p:pic>
      <p:cxnSp>
        <p:nvCxnSpPr>
          <p:cNvPr id="5" name="Straight Connector 4"/>
          <p:cNvCxnSpPr/>
          <p:nvPr/>
        </p:nvCxnSpPr>
        <p:spPr>
          <a:xfrm>
            <a:off x="1479176" y="3153335"/>
            <a:ext cx="484095" cy="497541"/>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548217" y="3220293"/>
            <a:ext cx="1284326" cy="307777"/>
          </a:xfrm>
          <a:prstGeom prst="rect">
            <a:avLst/>
          </a:prstGeom>
          <a:noFill/>
        </p:spPr>
        <p:txBody>
          <a:bodyPr wrap="none" rtlCol="0">
            <a:spAutoFit/>
          </a:bodyPr>
          <a:lstStyle/>
          <a:p>
            <a:r>
              <a:rPr lang="en-US" sz="1400" dirty="0" smtClean="0"/>
              <a:t>52 x 72 x 1 mm</a:t>
            </a:r>
          </a:p>
        </p:txBody>
      </p:sp>
      <p:sp>
        <p:nvSpPr>
          <p:cNvPr id="8" name="TextBox 7"/>
          <p:cNvSpPr txBox="1"/>
          <p:nvPr/>
        </p:nvSpPr>
        <p:spPr>
          <a:xfrm>
            <a:off x="2472016" y="1053194"/>
            <a:ext cx="1284326" cy="307777"/>
          </a:xfrm>
          <a:prstGeom prst="rect">
            <a:avLst/>
          </a:prstGeom>
          <a:noFill/>
        </p:spPr>
        <p:txBody>
          <a:bodyPr wrap="none" rtlCol="0">
            <a:spAutoFit/>
          </a:bodyPr>
          <a:lstStyle/>
          <a:p>
            <a:r>
              <a:rPr lang="en-US" sz="1400" dirty="0" smtClean="0"/>
              <a:t>50 x 70 x 1 mm</a:t>
            </a:r>
          </a:p>
        </p:txBody>
      </p:sp>
      <p:sp>
        <p:nvSpPr>
          <p:cNvPr id="9" name="TextBox 8"/>
          <p:cNvSpPr txBox="1"/>
          <p:nvPr/>
        </p:nvSpPr>
        <p:spPr>
          <a:xfrm>
            <a:off x="413574" y="640158"/>
            <a:ext cx="611065" cy="307777"/>
          </a:xfrm>
          <a:prstGeom prst="rect">
            <a:avLst/>
          </a:prstGeom>
          <a:noFill/>
        </p:spPr>
        <p:txBody>
          <a:bodyPr wrap="none" rtlCol="0">
            <a:spAutoFit/>
          </a:bodyPr>
          <a:lstStyle/>
          <a:p>
            <a:r>
              <a:rPr lang="en-US" sz="1400" dirty="0" smtClean="0"/>
              <a:t>Ø 2 in</a:t>
            </a:r>
          </a:p>
        </p:txBody>
      </p:sp>
      <p:cxnSp>
        <p:nvCxnSpPr>
          <p:cNvPr id="11" name="Straight Arrow Connector 10"/>
          <p:cNvCxnSpPr>
            <a:stCxn id="7" idx="1"/>
          </p:cNvCxnSpPr>
          <p:nvPr/>
        </p:nvCxnSpPr>
        <p:spPr>
          <a:xfrm flipH="1">
            <a:off x="2292725" y="3374182"/>
            <a:ext cx="25549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2216523" y="1222471"/>
            <a:ext cx="25549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1085553" y="809435"/>
            <a:ext cx="32621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10075" t="13823" r="9902" b="22451"/>
          <a:stretch/>
        </p:blipFill>
        <p:spPr>
          <a:xfrm>
            <a:off x="3989637" y="2127637"/>
            <a:ext cx="4886376" cy="2918370"/>
          </a:xfrm>
          <a:prstGeom prst="rect">
            <a:avLst/>
          </a:prstGeom>
        </p:spPr>
      </p:pic>
    </p:spTree>
    <p:extLst>
      <p:ext uri="{BB962C8B-B14F-4D97-AF65-F5344CB8AC3E}">
        <p14:creationId xmlns:p14="http://schemas.microsoft.com/office/powerpoint/2010/main" val="27005572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indow_overview.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279" y="1609094"/>
            <a:ext cx="3898900" cy="3594100"/>
          </a:xfrm>
          <a:prstGeom prst="rect">
            <a:avLst/>
          </a:prstGeom>
        </p:spPr>
      </p:pic>
      <p:sp>
        <p:nvSpPr>
          <p:cNvPr id="4" name="TextBox 3"/>
          <p:cNvSpPr txBox="1"/>
          <p:nvPr/>
        </p:nvSpPr>
        <p:spPr>
          <a:xfrm>
            <a:off x="0" y="727140"/>
            <a:ext cx="9144000" cy="523220"/>
          </a:xfrm>
          <a:prstGeom prst="rect">
            <a:avLst/>
          </a:prstGeom>
          <a:noFill/>
        </p:spPr>
        <p:txBody>
          <a:bodyPr wrap="square" rtlCol="0">
            <a:spAutoFit/>
          </a:bodyPr>
          <a:lstStyle/>
          <a:p>
            <a:pPr algn="ctr" eaLnBrk="0" fontAlgn="base" hangingPunct="0">
              <a:spcBef>
                <a:spcPct val="0"/>
              </a:spcBef>
              <a:spcAft>
                <a:spcPct val="0"/>
              </a:spcAft>
            </a:pPr>
            <a:r>
              <a:rPr lang="en-US" sz="2800" i="1" dirty="0" smtClean="0">
                <a:latin typeface="Arial" pitchFamily="34" charset="0"/>
                <a:cs typeface="Arial" pitchFamily="34" charset="0"/>
              </a:rPr>
              <a:t>Two-photon recording of neural activity</a:t>
            </a:r>
          </a:p>
        </p:txBody>
      </p:sp>
      <p:sp>
        <p:nvSpPr>
          <p:cNvPr id="7" name="TextBox 6"/>
          <p:cNvSpPr txBox="1"/>
          <p:nvPr/>
        </p:nvSpPr>
        <p:spPr>
          <a:xfrm>
            <a:off x="1148731" y="5344991"/>
            <a:ext cx="2799339" cy="369332"/>
          </a:xfrm>
          <a:prstGeom prst="rect">
            <a:avLst/>
          </a:prstGeom>
          <a:noFill/>
        </p:spPr>
        <p:txBody>
          <a:bodyPr wrap="none" rtlCol="0">
            <a:spAutoFit/>
          </a:bodyPr>
          <a:lstStyle/>
          <a:p>
            <a:r>
              <a:rPr lang="en-US" dirty="0" smtClean="0"/>
              <a:t>Cranial window preparation</a:t>
            </a:r>
            <a:endParaRPr lang="en-US" dirty="0"/>
          </a:p>
        </p:txBody>
      </p:sp>
      <p:cxnSp>
        <p:nvCxnSpPr>
          <p:cNvPr id="9" name="Straight Connector 8"/>
          <p:cNvCxnSpPr/>
          <p:nvPr/>
        </p:nvCxnSpPr>
        <p:spPr>
          <a:xfrm>
            <a:off x="768668" y="4922504"/>
            <a:ext cx="466344"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73298" y="4915040"/>
            <a:ext cx="893506" cy="369332"/>
          </a:xfrm>
          <a:prstGeom prst="rect">
            <a:avLst/>
          </a:prstGeom>
          <a:noFill/>
        </p:spPr>
        <p:txBody>
          <a:bodyPr wrap="none" rtlCol="0">
            <a:spAutoFit/>
          </a:bodyPr>
          <a:lstStyle/>
          <a:p>
            <a:r>
              <a:rPr lang="en-US" dirty="0" smtClean="0"/>
              <a:t>500 um</a:t>
            </a:r>
            <a:endParaRPr lang="en-US" dirty="0"/>
          </a:p>
        </p:txBody>
      </p:sp>
      <p:grpSp>
        <p:nvGrpSpPr>
          <p:cNvPr id="5" name="Group 4"/>
          <p:cNvGrpSpPr/>
          <p:nvPr/>
        </p:nvGrpSpPr>
        <p:grpSpPr>
          <a:xfrm>
            <a:off x="4980280" y="1827113"/>
            <a:ext cx="3416320" cy="4209281"/>
            <a:chOff x="4980280" y="1827113"/>
            <a:chExt cx="3416320" cy="4209281"/>
          </a:xfrm>
        </p:grpSpPr>
        <p:pic>
          <p:nvPicPr>
            <p:cNvPr id="12" name="Picture 11" descr="ca_FOV_only_withnon.ai"/>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3773" y="1827113"/>
              <a:ext cx="3071013" cy="3089970"/>
            </a:xfrm>
            <a:prstGeom prst="rect">
              <a:avLst/>
            </a:prstGeom>
          </p:spPr>
        </p:pic>
        <p:sp>
          <p:nvSpPr>
            <p:cNvPr id="13" name="TextBox 12"/>
            <p:cNvSpPr txBox="1"/>
            <p:nvPr/>
          </p:nvSpPr>
          <p:spPr>
            <a:xfrm>
              <a:off x="5111059" y="4915040"/>
              <a:ext cx="893506" cy="369332"/>
            </a:xfrm>
            <a:prstGeom prst="rect">
              <a:avLst/>
            </a:prstGeom>
            <a:noFill/>
          </p:spPr>
          <p:txBody>
            <a:bodyPr wrap="none" rtlCol="0">
              <a:spAutoFit/>
            </a:bodyPr>
            <a:lstStyle/>
            <a:p>
              <a:r>
                <a:rPr lang="en-US" dirty="0"/>
                <a:t>1</a:t>
              </a:r>
              <a:r>
                <a:rPr lang="en-US" dirty="0" smtClean="0"/>
                <a:t>00 um</a:t>
              </a:r>
              <a:endParaRPr lang="en-US" dirty="0"/>
            </a:p>
          </p:txBody>
        </p:sp>
        <p:sp>
          <p:nvSpPr>
            <p:cNvPr id="14" name="TextBox 13"/>
            <p:cNvSpPr txBox="1"/>
            <p:nvPr/>
          </p:nvSpPr>
          <p:spPr>
            <a:xfrm>
              <a:off x="4980280" y="5390063"/>
              <a:ext cx="3416320" cy="646331"/>
            </a:xfrm>
            <a:prstGeom prst="rect">
              <a:avLst/>
            </a:prstGeom>
            <a:noFill/>
          </p:spPr>
          <p:txBody>
            <a:bodyPr wrap="none" rtlCol="0">
              <a:spAutoFit/>
            </a:bodyPr>
            <a:lstStyle/>
            <a:p>
              <a:pPr algn="ctr"/>
              <a:r>
                <a:rPr lang="en-US" dirty="0" smtClean="0"/>
                <a:t>Neurons labeled with a genetically</a:t>
              </a:r>
            </a:p>
            <a:p>
              <a:pPr algn="ctr"/>
              <a:r>
                <a:rPr lang="en-US" dirty="0" smtClean="0"/>
                <a:t> encoded calcium indicator</a:t>
              </a:r>
              <a:endParaRPr lang="en-US" dirty="0"/>
            </a:p>
          </p:txBody>
        </p:sp>
      </p:grpSp>
      <p:pic>
        <p:nvPicPr>
          <p:cNvPr id="15" name="Picture 14" descr="ca_FOV_only_withnon.ai"/>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631175">
            <a:off x="2037384" y="3405664"/>
            <a:ext cx="513648" cy="516819"/>
          </a:xfrm>
          <a:prstGeom prst="rect">
            <a:avLst/>
          </a:prstGeom>
          <a:ln>
            <a:solidFill>
              <a:schemeClr val="bg1"/>
            </a:solidFill>
          </a:ln>
        </p:spPr>
      </p:pic>
    </p:spTree>
    <p:extLst>
      <p:ext uri="{BB962C8B-B14F-4D97-AF65-F5344CB8AC3E}">
        <p14:creationId xmlns:p14="http://schemas.microsoft.com/office/powerpoint/2010/main" val="31357568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293535" y="1950664"/>
            <a:ext cx="4412640" cy="4564435"/>
          </a:xfrm>
          <a:prstGeom prst="rect">
            <a:avLst/>
          </a:prstGeom>
        </p:spPr>
      </p:pic>
      <p:sp>
        <p:nvSpPr>
          <p:cNvPr id="3" name="TextBox 2"/>
          <p:cNvSpPr txBox="1"/>
          <p:nvPr/>
        </p:nvSpPr>
        <p:spPr>
          <a:xfrm>
            <a:off x="0" y="426777"/>
            <a:ext cx="9144000" cy="584776"/>
          </a:xfrm>
          <a:prstGeom prst="rect">
            <a:avLst/>
          </a:prstGeom>
          <a:noFill/>
        </p:spPr>
        <p:txBody>
          <a:bodyPr wrap="square" rtlCol="0">
            <a:spAutoFit/>
          </a:bodyPr>
          <a:lstStyle/>
          <a:p>
            <a:pPr algn="ctr"/>
            <a:r>
              <a:rPr lang="en-US" sz="3200" i="1" dirty="0" smtClean="0">
                <a:solidFill>
                  <a:srgbClr val="000000"/>
                </a:solidFill>
                <a:cs typeface="Calibri"/>
              </a:rPr>
              <a:t>GDD comp</a:t>
            </a:r>
            <a:endParaRPr lang="en-US" sz="3200" i="1" dirty="0">
              <a:cs typeface="Calibri"/>
            </a:endParaRPr>
          </a:p>
        </p:txBody>
      </p:sp>
      <p:pic>
        <p:nvPicPr>
          <p:cNvPr id="2" name="Picture 1"/>
          <p:cNvPicPr>
            <a:picLocks noChangeAspect="1"/>
          </p:cNvPicPr>
          <p:nvPr/>
        </p:nvPicPr>
        <p:blipFill>
          <a:blip r:embed="rId4"/>
          <a:stretch>
            <a:fillRect/>
          </a:stretch>
        </p:blipFill>
        <p:spPr>
          <a:xfrm>
            <a:off x="409296" y="1255899"/>
            <a:ext cx="4364410" cy="3241249"/>
          </a:xfrm>
          <a:prstGeom prst="rect">
            <a:avLst/>
          </a:prstGeom>
        </p:spPr>
      </p:pic>
      <p:sp>
        <p:nvSpPr>
          <p:cNvPr id="4" name="TextBox 3"/>
          <p:cNvSpPr txBox="1"/>
          <p:nvPr/>
        </p:nvSpPr>
        <p:spPr>
          <a:xfrm>
            <a:off x="746311" y="4497148"/>
            <a:ext cx="2412455" cy="369332"/>
          </a:xfrm>
          <a:prstGeom prst="rect">
            <a:avLst/>
          </a:prstGeom>
          <a:noFill/>
        </p:spPr>
        <p:txBody>
          <a:bodyPr wrap="none" rtlCol="0">
            <a:spAutoFit/>
          </a:bodyPr>
          <a:lstStyle/>
          <a:p>
            <a:r>
              <a:rPr lang="en-US" dirty="0" smtClean="0"/>
              <a:t>www.swampoptics.com</a:t>
            </a:r>
            <a:endParaRPr lang="en-US" dirty="0"/>
          </a:p>
        </p:txBody>
      </p:sp>
    </p:spTree>
    <p:extLst>
      <p:ext uri="{BB962C8B-B14F-4D97-AF65-F5344CB8AC3E}">
        <p14:creationId xmlns:p14="http://schemas.microsoft.com/office/powerpoint/2010/main" val="21973743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4534" y="1141609"/>
            <a:ext cx="8807797" cy="5320628"/>
          </a:xfrm>
          <a:prstGeom prst="rect">
            <a:avLst/>
          </a:prstGeom>
        </p:spPr>
      </p:pic>
      <p:sp>
        <p:nvSpPr>
          <p:cNvPr id="5" name="Rectangle 4"/>
          <p:cNvSpPr/>
          <p:nvPr/>
        </p:nvSpPr>
        <p:spPr>
          <a:xfrm>
            <a:off x="4863378" y="2664202"/>
            <a:ext cx="2028992" cy="1951685"/>
          </a:xfrm>
          <a:prstGeom prst="rect">
            <a:avLst/>
          </a:prstGeom>
          <a:noFill/>
          <a:ln w="5715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0" y="561247"/>
            <a:ext cx="9144000" cy="584776"/>
          </a:xfrm>
          <a:prstGeom prst="rect">
            <a:avLst/>
          </a:prstGeom>
          <a:noFill/>
        </p:spPr>
        <p:txBody>
          <a:bodyPr wrap="square" rtlCol="0">
            <a:spAutoFit/>
          </a:bodyPr>
          <a:lstStyle/>
          <a:p>
            <a:pPr algn="ctr"/>
            <a:r>
              <a:rPr lang="en-US" sz="3200" i="1" dirty="0" smtClean="0">
                <a:solidFill>
                  <a:srgbClr val="000000"/>
                </a:solidFill>
                <a:cs typeface="Calibri"/>
              </a:rPr>
              <a:t>Accessory optics</a:t>
            </a:r>
            <a:endParaRPr lang="en-US" sz="3200" i="1" dirty="0">
              <a:cs typeface="Calibri"/>
            </a:endParaRPr>
          </a:p>
        </p:txBody>
      </p:sp>
    </p:spTree>
    <p:extLst>
      <p:ext uri="{BB962C8B-B14F-4D97-AF65-F5344CB8AC3E}">
        <p14:creationId xmlns:p14="http://schemas.microsoft.com/office/powerpoint/2010/main" val="4085088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61247"/>
            <a:ext cx="9144000" cy="584776"/>
          </a:xfrm>
          <a:prstGeom prst="rect">
            <a:avLst/>
          </a:prstGeom>
          <a:noFill/>
        </p:spPr>
        <p:txBody>
          <a:bodyPr wrap="square" rtlCol="0">
            <a:spAutoFit/>
          </a:bodyPr>
          <a:lstStyle/>
          <a:p>
            <a:pPr algn="ctr"/>
            <a:r>
              <a:rPr lang="en-US" sz="3200" i="1" dirty="0" smtClean="0">
                <a:solidFill>
                  <a:srgbClr val="000000"/>
                </a:solidFill>
                <a:cs typeface="Calibri"/>
              </a:rPr>
              <a:t>Point spread function measurements</a:t>
            </a:r>
            <a:endParaRPr lang="en-US" sz="3200" i="1" dirty="0">
              <a:cs typeface="Calibri"/>
            </a:endParaRPr>
          </a:p>
        </p:txBody>
      </p:sp>
      <p:pic>
        <p:nvPicPr>
          <p:cNvPr id="2" name="Picture 1"/>
          <p:cNvPicPr>
            <a:picLocks noChangeAspect="1"/>
          </p:cNvPicPr>
          <p:nvPr/>
        </p:nvPicPr>
        <p:blipFill>
          <a:blip r:embed="rId3"/>
          <a:stretch>
            <a:fillRect/>
          </a:stretch>
        </p:blipFill>
        <p:spPr>
          <a:xfrm>
            <a:off x="173164" y="1150496"/>
            <a:ext cx="8735142" cy="4772809"/>
          </a:xfrm>
          <a:prstGeom prst="rect">
            <a:avLst/>
          </a:prstGeom>
        </p:spPr>
      </p:pic>
      <p:sp>
        <p:nvSpPr>
          <p:cNvPr id="5" name="TextBox 4"/>
          <p:cNvSpPr txBox="1"/>
          <p:nvPr/>
        </p:nvSpPr>
        <p:spPr>
          <a:xfrm>
            <a:off x="6634258" y="6019525"/>
            <a:ext cx="2370248" cy="646331"/>
          </a:xfrm>
          <a:prstGeom prst="rect">
            <a:avLst/>
          </a:prstGeom>
          <a:noFill/>
        </p:spPr>
        <p:txBody>
          <a:bodyPr wrap="none" rtlCol="0">
            <a:spAutoFit/>
          </a:bodyPr>
          <a:lstStyle/>
          <a:p>
            <a:r>
              <a:rPr lang="en-US" dirty="0" smtClean="0"/>
              <a:t>FWHM lateral: 0.66 um</a:t>
            </a:r>
          </a:p>
          <a:p>
            <a:r>
              <a:rPr lang="en-US" dirty="0" smtClean="0"/>
              <a:t>FWHM axial: 4.09 um</a:t>
            </a:r>
            <a:endParaRPr lang="en-US" dirty="0"/>
          </a:p>
        </p:txBody>
      </p:sp>
    </p:spTree>
    <p:extLst>
      <p:ext uri="{BB962C8B-B14F-4D97-AF65-F5344CB8AC3E}">
        <p14:creationId xmlns:p14="http://schemas.microsoft.com/office/powerpoint/2010/main" val="224100339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53350"/>
            <a:ext cx="9144000" cy="584776"/>
          </a:xfrm>
          <a:prstGeom prst="rect">
            <a:avLst/>
          </a:prstGeom>
          <a:noFill/>
        </p:spPr>
        <p:txBody>
          <a:bodyPr wrap="square" rtlCol="0">
            <a:spAutoFit/>
          </a:bodyPr>
          <a:lstStyle/>
          <a:p>
            <a:pPr algn="ctr"/>
            <a:r>
              <a:rPr lang="en-US" sz="3200" i="1" dirty="0" smtClean="0">
                <a:solidFill>
                  <a:srgbClr val="000000"/>
                </a:solidFill>
                <a:cs typeface="Calibri"/>
              </a:rPr>
              <a:t>Point spread function measurements across the field</a:t>
            </a:r>
            <a:endParaRPr lang="en-US" sz="3200" i="1" dirty="0">
              <a:cs typeface="Calibri"/>
            </a:endParaRPr>
          </a:p>
        </p:txBody>
      </p:sp>
      <p:pic>
        <p:nvPicPr>
          <p:cNvPr id="4" name="Picture 3"/>
          <p:cNvPicPr>
            <a:picLocks noChangeAspect="1"/>
          </p:cNvPicPr>
          <p:nvPr/>
        </p:nvPicPr>
        <p:blipFill>
          <a:blip r:embed="rId2"/>
          <a:stretch>
            <a:fillRect/>
          </a:stretch>
        </p:blipFill>
        <p:spPr>
          <a:xfrm>
            <a:off x="2506089" y="818882"/>
            <a:ext cx="4266532" cy="5898151"/>
          </a:xfrm>
          <a:prstGeom prst="rect">
            <a:avLst/>
          </a:prstGeom>
        </p:spPr>
      </p:pic>
      <p:sp>
        <p:nvSpPr>
          <p:cNvPr id="5" name="Rectangle 4"/>
          <p:cNvSpPr/>
          <p:nvPr/>
        </p:nvSpPr>
        <p:spPr>
          <a:xfrm>
            <a:off x="2207863" y="4146195"/>
            <a:ext cx="596452" cy="2798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291782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53350"/>
            <a:ext cx="9144000" cy="584776"/>
          </a:xfrm>
          <a:prstGeom prst="rect">
            <a:avLst/>
          </a:prstGeom>
          <a:noFill/>
        </p:spPr>
        <p:txBody>
          <a:bodyPr wrap="square" rtlCol="0">
            <a:spAutoFit/>
          </a:bodyPr>
          <a:lstStyle/>
          <a:p>
            <a:pPr algn="ctr"/>
            <a:r>
              <a:rPr lang="en-US" sz="3200" i="1" dirty="0" smtClean="0">
                <a:solidFill>
                  <a:srgbClr val="000000"/>
                </a:solidFill>
                <a:cs typeface="Calibri"/>
              </a:rPr>
              <a:t>Point spread function measurements across the field</a:t>
            </a:r>
            <a:endParaRPr lang="en-US" sz="3200" i="1" dirty="0">
              <a:cs typeface="Calibri"/>
            </a:endParaRPr>
          </a:p>
        </p:txBody>
      </p:sp>
      <p:sp>
        <p:nvSpPr>
          <p:cNvPr id="5" name="Rectangle 4"/>
          <p:cNvSpPr/>
          <p:nvPr/>
        </p:nvSpPr>
        <p:spPr>
          <a:xfrm>
            <a:off x="2207863" y="4146195"/>
            <a:ext cx="596452" cy="2798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673100" y="1000861"/>
            <a:ext cx="7797800" cy="5486400"/>
          </a:xfrm>
          <a:prstGeom prst="rect">
            <a:avLst/>
          </a:prstGeom>
        </p:spPr>
      </p:pic>
    </p:spTree>
    <p:extLst>
      <p:ext uri="{BB962C8B-B14F-4D97-AF65-F5344CB8AC3E}">
        <p14:creationId xmlns:p14="http://schemas.microsoft.com/office/powerpoint/2010/main" val="229663133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51824"/>
            <a:ext cx="9144000" cy="584776"/>
          </a:xfrm>
          <a:prstGeom prst="rect">
            <a:avLst/>
          </a:prstGeom>
          <a:noFill/>
        </p:spPr>
        <p:txBody>
          <a:bodyPr wrap="square" rtlCol="0">
            <a:spAutoFit/>
          </a:bodyPr>
          <a:lstStyle/>
          <a:p>
            <a:pPr algn="ctr"/>
            <a:r>
              <a:rPr lang="en-US" sz="3200" i="1" dirty="0" smtClean="0">
                <a:solidFill>
                  <a:srgbClr val="000000"/>
                </a:solidFill>
                <a:cs typeface="Calibri"/>
              </a:rPr>
              <a:t>Image brightness</a:t>
            </a:r>
            <a:endParaRPr lang="en-US" sz="3200" i="1" dirty="0">
              <a:cs typeface="Calibri"/>
            </a:endParaRPr>
          </a:p>
        </p:txBody>
      </p:sp>
      <p:pic>
        <p:nvPicPr>
          <p:cNvPr id="2" name="Picture 1"/>
          <p:cNvPicPr>
            <a:picLocks noChangeAspect="1"/>
          </p:cNvPicPr>
          <p:nvPr/>
        </p:nvPicPr>
        <p:blipFill>
          <a:blip r:embed="rId2"/>
          <a:stretch>
            <a:fillRect/>
          </a:stretch>
        </p:blipFill>
        <p:spPr>
          <a:xfrm>
            <a:off x="1231900" y="736600"/>
            <a:ext cx="6667500" cy="6121400"/>
          </a:xfrm>
          <a:prstGeom prst="rect">
            <a:avLst/>
          </a:prstGeom>
        </p:spPr>
      </p:pic>
    </p:spTree>
    <p:extLst>
      <p:ext uri="{BB962C8B-B14F-4D97-AF65-F5344CB8AC3E}">
        <p14:creationId xmlns:p14="http://schemas.microsoft.com/office/powerpoint/2010/main" val="221980480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51824"/>
            <a:ext cx="9144000" cy="584776"/>
          </a:xfrm>
          <a:prstGeom prst="rect">
            <a:avLst/>
          </a:prstGeom>
          <a:noFill/>
        </p:spPr>
        <p:txBody>
          <a:bodyPr wrap="square" rtlCol="0">
            <a:spAutoFit/>
          </a:bodyPr>
          <a:lstStyle/>
          <a:p>
            <a:pPr algn="ctr"/>
            <a:r>
              <a:rPr lang="en-US" sz="3200" i="1" dirty="0" smtClean="0">
                <a:solidFill>
                  <a:srgbClr val="000000"/>
                </a:solidFill>
                <a:cs typeface="Calibri"/>
              </a:rPr>
              <a:t>Collection efficiency</a:t>
            </a:r>
            <a:endParaRPr lang="en-US" sz="3200" i="1" dirty="0">
              <a:cs typeface="Calibri"/>
            </a:endParaRPr>
          </a:p>
        </p:txBody>
      </p:sp>
      <p:pic>
        <p:nvPicPr>
          <p:cNvPr id="4" name="Picture 3"/>
          <p:cNvPicPr>
            <a:picLocks noChangeAspect="1"/>
          </p:cNvPicPr>
          <p:nvPr/>
        </p:nvPicPr>
        <p:blipFill>
          <a:blip r:embed="rId2"/>
          <a:stretch>
            <a:fillRect/>
          </a:stretch>
        </p:blipFill>
        <p:spPr>
          <a:xfrm>
            <a:off x="1485455" y="804105"/>
            <a:ext cx="6480072" cy="6053895"/>
          </a:xfrm>
          <a:prstGeom prst="rect">
            <a:avLst/>
          </a:prstGeom>
        </p:spPr>
      </p:pic>
    </p:spTree>
    <p:extLst>
      <p:ext uri="{BB962C8B-B14F-4D97-AF65-F5344CB8AC3E}">
        <p14:creationId xmlns:p14="http://schemas.microsoft.com/office/powerpoint/2010/main" val="270930514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248719"/>
            <a:ext cx="9144000" cy="584776"/>
          </a:xfrm>
          <a:prstGeom prst="rect">
            <a:avLst/>
          </a:prstGeom>
          <a:noFill/>
        </p:spPr>
        <p:txBody>
          <a:bodyPr wrap="square" rtlCol="0">
            <a:spAutoFit/>
          </a:bodyPr>
          <a:lstStyle/>
          <a:p>
            <a:pPr algn="ctr"/>
            <a:r>
              <a:rPr lang="en-US" sz="3200" i="1" dirty="0" smtClean="0">
                <a:solidFill>
                  <a:srgbClr val="000000"/>
                </a:solidFill>
                <a:cs typeface="Calibri"/>
              </a:rPr>
              <a:t>Field curvature correction</a:t>
            </a:r>
            <a:endParaRPr lang="en-US" sz="3200" i="1" dirty="0">
              <a:cs typeface="Calibri"/>
            </a:endParaRPr>
          </a:p>
        </p:txBody>
      </p:sp>
      <p:pic>
        <p:nvPicPr>
          <p:cNvPr id="2" name="Picture 1"/>
          <p:cNvPicPr>
            <a:picLocks noChangeAspect="1"/>
          </p:cNvPicPr>
          <p:nvPr/>
        </p:nvPicPr>
        <p:blipFill>
          <a:blip r:embed="rId2"/>
          <a:stretch>
            <a:fillRect/>
          </a:stretch>
        </p:blipFill>
        <p:spPr>
          <a:xfrm>
            <a:off x="0" y="2146300"/>
            <a:ext cx="9144000" cy="2543820"/>
          </a:xfrm>
          <a:prstGeom prst="rect">
            <a:avLst/>
          </a:prstGeom>
        </p:spPr>
      </p:pic>
    </p:spTree>
    <p:extLst>
      <p:ext uri="{BB962C8B-B14F-4D97-AF65-F5344CB8AC3E}">
        <p14:creationId xmlns:p14="http://schemas.microsoft.com/office/powerpoint/2010/main" val="132542002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241300"/>
            <a:ext cx="9144000" cy="6363478"/>
          </a:xfrm>
          <a:prstGeom prst="rect">
            <a:avLst/>
          </a:prstGeom>
        </p:spPr>
      </p:pic>
    </p:spTree>
    <p:extLst>
      <p:ext uri="{BB962C8B-B14F-4D97-AF65-F5344CB8AC3E}">
        <p14:creationId xmlns:p14="http://schemas.microsoft.com/office/powerpoint/2010/main" val="263294532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447137"/>
            <a:ext cx="9144000" cy="2062103"/>
          </a:xfrm>
          <a:prstGeom prst="rect">
            <a:avLst/>
          </a:prstGeom>
          <a:noFill/>
        </p:spPr>
        <p:txBody>
          <a:bodyPr wrap="square" rtlCol="0">
            <a:spAutoFit/>
          </a:bodyPr>
          <a:lstStyle/>
          <a:p>
            <a:pPr algn="ctr"/>
            <a:r>
              <a:rPr lang="en-US" sz="3200" b="1" i="1" dirty="0" smtClean="0">
                <a:solidFill>
                  <a:srgbClr val="000000"/>
                </a:solidFill>
                <a:cs typeface="Calibri"/>
              </a:rPr>
              <a:t>Movies</a:t>
            </a:r>
          </a:p>
          <a:p>
            <a:pPr algn="ctr"/>
            <a:r>
              <a:rPr lang="en-US" sz="3200" i="1" dirty="0">
                <a:cs typeface="Calibri"/>
                <a:hlinkClick r:id="rId3"/>
              </a:rPr>
              <a:t>https://www.youtube.com/watch?v=</a:t>
            </a:r>
            <a:r>
              <a:rPr lang="en-US" sz="3200" i="1" dirty="0" smtClean="0">
                <a:cs typeface="Calibri"/>
                <a:hlinkClick r:id="rId3"/>
              </a:rPr>
              <a:t>LSYXueH1pzU</a:t>
            </a:r>
            <a:endParaRPr lang="en-US" sz="3200" i="1" dirty="0" smtClean="0">
              <a:cs typeface="Calibri"/>
            </a:endParaRPr>
          </a:p>
          <a:p>
            <a:pPr algn="ctr"/>
            <a:r>
              <a:rPr lang="en-US" sz="3200" i="1" dirty="0">
                <a:cs typeface="Calibri"/>
                <a:hlinkClick r:id="rId4"/>
              </a:rPr>
              <a:t>https://www.youtube.com/watch?v=</a:t>
            </a:r>
            <a:r>
              <a:rPr lang="en-US" sz="3200" i="1" dirty="0" smtClean="0">
                <a:cs typeface="Calibri"/>
                <a:hlinkClick r:id="rId4"/>
              </a:rPr>
              <a:t>p1eKi0PrqMI</a:t>
            </a:r>
            <a:endParaRPr lang="en-US" sz="3200" i="1" dirty="0" smtClean="0">
              <a:cs typeface="Calibri"/>
            </a:endParaRPr>
          </a:p>
          <a:p>
            <a:pPr algn="ctr"/>
            <a:r>
              <a:rPr lang="en-US" sz="3200" i="1" dirty="0">
                <a:cs typeface="Calibri"/>
              </a:rPr>
              <a:t>https://</a:t>
            </a:r>
            <a:r>
              <a:rPr lang="en-US" sz="3200" i="1" dirty="0" err="1">
                <a:cs typeface="Calibri"/>
              </a:rPr>
              <a:t>www.youtube.com</a:t>
            </a:r>
            <a:r>
              <a:rPr lang="en-US" sz="3200" i="1" dirty="0">
                <a:cs typeface="Calibri"/>
              </a:rPr>
              <a:t>/</a:t>
            </a:r>
            <a:r>
              <a:rPr lang="en-US" sz="3200" i="1" dirty="0" err="1">
                <a:cs typeface="Calibri"/>
              </a:rPr>
              <a:t>watch?v</a:t>
            </a:r>
            <a:r>
              <a:rPr lang="en-US" sz="3200" i="1" dirty="0">
                <a:cs typeface="Calibri"/>
              </a:rPr>
              <a:t>=</a:t>
            </a:r>
            <a:r>
              <a:rPr lang="en-US" sz="3200" i="1" dirty="0" err="1">
                <a:cs typeface="Calibri"/>
              </a:rPr>
              <a:t>WGhMynyympg</a:t>
            </a:r>
            <a:endParaRPr lang="en-US" sz="3200" i="1" dirty="0">
              <a:cs typeface="Calibri"/>
            </a:endParaRPr>
          </a:p>
        </p:txBody>
      </p:sp>
    </p:spTree>
    <p:extLst>
      <p:ext uri="{BB962C8B-B14F-4D97-AF65-F5344CB8AC3E}">
        <p14:creationId xmlns:p14="http://schemas.microsoft.com/office/powerpoint/2010/main" val="5263434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68859"/>
            <a:ext cx="9144000" cy="584776"/>
          </a:xfrm>
          <a:prstGeom prst="rect">
            <a:avLst/>
          </a:prstGeom>
          <a:noFill/>
        </p:spPr>
        <p:txBody>
          <a:bodyPr wrap="square" rtlCol="0">
            <a:spAutoFit/>
          </a:bodyPr>
          <a:lstStyle/>
          <a:p>
            <a:pPr algn="ctr"/>
            <a:r>
              <a:rPr lang="en-US" sz="3200" i="1" dirty="0" smtClean="0">
                <a:solidFill>
                  <a:srgbClr val="000000"/>
                </a:solidFill>
                <a:latin typeface="Calibri"/>
                <a:cs typeface="Calibri"/>
              </a:rPr>
              <a:t>Mesoscale imaging at single neuron resolution</a:t>
            </a:r>
            <a:endParaRPr lang="en-US" sz="3200" i="1" dirty="0">
              <a:latin typeface="Calibri"/>
              <a:cs typeface="Calibri"/>
            </a:endParaRPr>
          </a:p>
        </p:txBody>
      </p:sp>
      <p:pic>
        <p:nvPicPr>
          <p:cNvPr id="2" name="Picture 1"/>
          <p:cNvPicPr>
            <a:picLocks noChangeAspect="1"/>
          </p:cNvPicPr>
          <p:nvPr/>
        </p:nvPicPr>
        <p:blipFill>
          <a:blip r:embed="rId2"/>
          <a:stretch>
            <a:fillRect/>
          </a:stretch>
        </p:blipFill>
        <p:spPr>
          <a:xfrm>
            <a:off x="258074" y="876299"/>
            <a:ext cx="4956073" cy="5862493"/>
          </a:xfrm>
          <a:prstGeom prst="rect">
            <a:avLst/>
          </a:prstGeom>
        </p:spPr>
      </p:pic>
      <p:sp>
        <p:nvSpPr>
          <p:cNvPr id="5" name="TextBox 4"/>
          <p:cNvSpPr txBox="1"/>
          <p:nvPr/>
        </p:nvSpPr>
        <p:spPr>
          <a:xfrm>
            <a:off x="5292095" y="1019918"/>
            <a:ext cx="3697985" cy="2562240"/>
          </a:xfrm>
          <a:prstGeom prst="rect">
            <a:avLst/>
          </a:prstGeom>
          <a:noFill/>
        </p:spPr>
        <p:txBody>
          <a:bodyPr wrap="none" rtlCol="0">
            <a:spAutoFit/>
          </a:bodyPr>
          <a:lstStyle/>
          <a:p>
            <a:pPr>
              <a:lnSpc>
                <a:spcPct val="150000"/>
              </a:lnSpc>
            </a:pPr>
            <a:r>
              <a:rPr lang="en-US" b="1" dirty="0"/>
              <a:t>Key specifications</a:t>
            </a:r>
            <a:r>
              <a:rPr lang="en-US" b="1" dirty="0" smtClean="0"/>
              <a:t>:</a:t>
            </a:r>
          </a:p>
          <a:p>
            <a:pPr>
              <a:lnSpc>
                <a:spcPct val="150000"/>
              </a:lnSpc>
            </a:pPr>
            <a:r>
              <a:rPr lang="en-US" dirty="0"/>
              <a:t>Field of view: 5.0 </a:t>
            </a:r>
            <a:r>
              <a:rPr lang="en-US" dirty="0" smtClean="0"/>
              <a:t>mm</a:t>
            </a:r>
          </a:p>
          <a:p>
            <a:pPr>
              <a:lnSpc>
                <a:spcPct val="150000"/>
              </a:lnSpc>
            </a:pPr>
            <a:r>
              <a:rPr lang="en-US" dirty="0"/>
              <a:t>Depth range: 1 </a:t>
            </a:r>
            <a:r>
              <a:rPr lang="en-US" dirty="0" smtClean="0"/>
              <a:t>mm</a:t>
            </a:r>
          </a:p>
          <a:p>
            <a:pPr>
              <a:lnSpc>
                <a:spcPct val="150000"/>
              </a:lnSpc>
            </a:pPr>
            <a:r>
              <a:rPr lang="en-US" dirty="0"/>
              <a:t>Excitation NA: </a:t>
            </a:r>
            <a:r>
              <a:rPr lang="en-US" dirty="0" smtClean="0"/>
              <a:t>0.6</a:t>
            </a:r>
          </a:p>
          <a:p>
            <a:pPr>
              <a:lnSpc>
                <a:spcPct val="150000"/>
              </a:lnSpc>
            </a:pPr>
            <a:r>
              <a:rPr lang="en-US" dirty="0"/>
              <a:t>Collection NA: 1.0</a:t>
            </a:r>
          </a:p>
          <a:p>
            <a:pPr>
              <a:lnSpc>
                <a:spcPct val="150000"/>
              </a:lnSpc>
            </a:pPr>
            <a:r>
              <a:rPr lang="en-US" dirty="0"/>
              <a:t>Excitation </a:t>
            </a:r>
            <a:r>
              <a:rPr lang="en-US" dirty="0" smtClean="0">
                <a:latin typeface="Symbol" charset="2"/>
                <a:cs typeface="Symbol" charset="2"/>
              </a:rPr>
              <a:t>l</a:t>
            </a:r>
            <a:r>
              <a:rPr lang="en-US" dirty="0" smtClean="0"/>
              <a:t> range</a:t>
            </a:r>
            <a:r>
              <a:rPr lang="en-US" dirty="0"/>
              <a:t>: 900 nm - 1070 nm</a:t>
            </a:r>
          </a:p>
        </p:txBody>
      </p:sp>
      <p:pic>
        <p:nvPicPr>
          <p:cNvPr id="6" name="Picture 5"/>
          <p:cNvPicPr>
            <a:picLocks noChangeAspect="1"/>
          </p:cNvPicPr>
          <p:nvPr/>
        </p:nvPicPr>
        <p:blipFill>
          <a:blip r:embed="rId3"/>
          <a:stretch>
            <a:fillRect/>
          </a:stretch>
        </p:blipFill>
        <p:spPr>
          <a:xfrm>
            <a:off x="5484773" y="4041195"/>
            <a:ext cx="3082018" cy="2107634"/>
          </a:xfrm>
          <a:prstGeom prst="rect">
            <a:avLst/>
          </a:prstGeom>
        </p:spPr>
      </p:pic>
      <p:sp>
        <p:nvSpPr>
          <p:cNvPr id="7" name="TextBox 6"/>
          <p:cNvSpPr txBox="1"/>
          <p:nvPr/>
        </p:nvSpPr>
        <p:spPr>
          <a:xfrm>
            <a:off x="5667897" y="6480958"/>
            <a:ext cx="3475819" cy="338554"/>
          </a:xfrm>
          <a:prstGeom prst="rect">
            <a:avLst/>
          </a:prstGeom>
          <a:noFill/>
        </p:spPr>
        <p:txBody>
          <a:bodyPr wrap="none" rtlCol="0">
            <a:spAutoFit/>
          </a:bodyPr>
          <a:lstStyle/>
          <a:p>
            <a:r>
              <a:rPr lang="en-US" sz="1600" i="1" dirty="0" smtClean="0"/>
              <a:t>Sofroniew* </a:t>
            </a:r>
            <a:r>
              <a:rPr lang="en-US" sz="1600" i="1" dirty="0" err="1" smtClean="0"/>
              <a:t>Flickinger</a:t>
            </a:r>
            <a:r>
              <a:rPr lang="en-US" sz="1600" i="1" dirty="0" smtClean="0"/>
              <a:t>* et al. </a:t>
            </a:r>
            <a:r>
              <a:rPr lang="en-US" sz="1600" i="1" dirty="0" err="1" smtClean="0"/>
              <a:t>eLife</a:t>
            </a:r>
            <a:r>
              <a:rPr lang="en-US" sz="1600" i="1" dirty="0" smtClean="0"/>
              <a:t> 2016</a:t>
            </a:r>
            <a:endParaRPr lang="en-US" sz="1600" i="1" dirty="0"/>
          </a:p>
        </p:txBody>
      </p:sp>
    </p:spTree>
    <p:extLst>
      <p:ext uri="{BB962C8B-B14F-4D97-AF65-F5344CB8AC3E}">
        <p14:creationId xmlns:p14="http://schemas.microsoft.com/office/powerpoint/2010/main" val="1151606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6951095" cy="6858000"/>
          </a:xfrm>
          <a:prstGeom prst="rect">
            <a:avLst/>
          </a:prstGeom>
        </p:spPr>
      </p:pic>
      <p:sp>
        <p:nvSpPr>
          <p:cNvPr id="4" name="TextBox 3"/>
          <p:cNvSpPr txBox="1"/>
          <p:nvPr/>
        </p:nvSpPr>
        <p:spPr>
          <a:xfrm>
            <a:off x="7415322" y="119529"/>
            <a:ext cx="1679892" cy="1200329"/>
          </a:xfrm>
          <a:prstGeom prst="rect">
            <a:avLst/>
          </a:prstGeom>
          <a:noFill/>
        </p:spPr>
        <p:txBody>
          <a:bodyPr wrap="none" rtlCol="0">
            <a:spAutoFit/>
          </a:bodyPr>
          <a:lstStyle/>
          <a:p>
            <a:r>
              <a:rPr lang="en-US" dirty="0" smtClean="0"/>
              <a:t>Layer 4, 450 um </a:t>
            </a:r>
          </a:p>
          <a:p>
            <a:r>
              <a:rPr lang="en-US" dirty="0" smtClean="0"/>
              <a:t>Deep,</a:t>
            </a:r>
          </a:p>
          <a:p>
            <a:r>
              <a:rPr lang="en-US" dirty="0" smtClean="0"/>
              <a:t>4.2 x 4.2mm</a:t>
            </a:r>
          </a:p>
          <a:p>
            <a:r>
              <a:rPr lang="en-US" dirty="0" smtClean="0"/>
              <a:t>Ai94</a:t>
            </a:r>
            <a:endParaRPr lang="en-US" dirty="0"/>
          </a:p>
        </p:txBody>
      </p:sp>
    </p:spTree>
    <p:extLst>
      <p:ext uri="{BB962C8B-B14F-4D97-AF65-F5344CB8AC3E}">
        <p14:creationId xmlns:p14="http://schemas.microsoft.com/office/powerpoint/2010/main" val="416635929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_overview_FOV_only_roi.ai"/>
          <p:cNvPicPr>
            <a:picLocks noChangeAspect="1"/>
          </p:cNvPicPr>
          <p:nvPr/>
        </p:nvPicPr>
        <p:blipFill rotWithShape="1">
          <a:blip r:embed="rId3">
            <a:extLst>
              <a:ext uri="{28A0092B-C50C-407E-A947-70E740481C1C}">
                <a14:useLocalDpi xmlns:a14="http://schemas.microsoft.com/office/drawing/2010/main" val="0"/>
              </a:ext>
            </a:extLst>
          </a:blip>
          <a:srcRect r="78386"/>
          <a:stretch/>
        </p:blipFill>
        <p:spPr>
          <a:xfrm>
            <a:off x="7522378" y="1036412"/>
            <a:ext cx="1155665" cy="4709168"/>
          </a:xfrm>
          <a:prstGeom prst="rect">
            <a:avLst/>
          </a:prstGeom>
        </p:spPr>
      </p:pic>
      <p:pic>
        <p:nvPicPr>
          <p:cNvPr id="3" name="Picture 2"/>
          <p:cNvPicPr>
            <a:picLocks noChangeAspect="1"/>
          </p:cNvPicPr>
          <p:nvPr/>
        </p:nvPicPr>
        <p:blipFill>
          <a:blip r:embed="rId4"/>
          <a:stretch>
            <a:fillRect/>
          </a:stretch>
        </p:blipFill>
        <p:spPr>
          <a:xfrm>
            <a:off x="0" y="0"/>
            <a:ext cx="6951095" cy="6858000"/>
          </a:xfrm>
          <a:prstGeom prst="rect">
            <a:avLst/>
          </a:prstGeom>
        </p:spPr>
      </p:pic>
      <p:sp>
        <p:nvSpPr>
          <p:cNvPr id="5" name="TextBox 4"/>
          <p:cNvSpPr txBox="1"/>
          <p:nvPr/>
        </p:nvSpPr>
        <p:spPr>
          <a:xfrm>
            <a:off x="7082115" y="179294"/>
            <a:ext cx="2300941" cy="1200329"/>
          </a:xfrm>
          <a:prstGeom prst="rect">
            <a:avLst/>
          </a:prstGeom>
          <a:noFill/>
        </p:spPr>
        <p:txBody>
          <a:bodyPr wrap="square" rtlCol="0">
            <a:spAutoFit/>
          </a:bodyPr>
          <a:lstStyle/>
          <a:p>
            <a:r>
              <a:rPr lang="en-US" dirty="0" smtClean="0"/>
              <a:t>All whiskers</a:t>
            </a:r>
          </a:p>
          <a:p>
            <a:endParaRPr lang="en-US" dirty="0"/>
          </a:p>
          <a:p>
            <a:r>
              <a:rPr lang="en-US" dirty="0" smtClean="0"/>
              <a:t>Wall distance tuning</a:t>
            </a:r>
          </a:p>
          <a:p>
            <a:r>
              <a:rPr lang="en-US" dirty="0" smtClean="0"/>
              <a:t>Blue close, red far</a:t>
            </a:r>
            <a:endParaRPr lang="en-US" dirty="0"/>
          </a:p>
        </p:txBody>
      </p:sp>
    </p:spTree>
    <p:extLst>
      <p:ext uri="{BB962C8B-B14F-4D97-AF65-F5344CB8AC3E}">
        <p14:creationId xmlns:p14="http://schemas.microsoft.com/office/powerpoint/2010/main" val="41535932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828800"/>
            <a:ext cx="9144000" cy="3186917"/>
          </a:xfrm>
          <a:prstGeom prst="rect">
            <a:avLst/>
          </a:prstGeom>
        </p:spPr>
      </p:pic>
      <p:sp>
        <p:nvSpPr>
          <p:cNvPr id="7" name="Rectangle 6"/>
          <p:cNvSpPr/>
          <p:nvPr/>
        </p:nvSpPr>
        <p:spPr>
          <a:xfrm>
            <a:off x="1577712" y="1952400"/>
            <a:ext cx="3328589" cy="41458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0" y="1393104"/>
            <a:ext cx="9144000" cy="584776"/>
          </a:xfrm>
          <a:prstGeom prst="rect">
            <a:avLst/>
          </a:prstGeom>
          <a:noFill/>
        </p:spPr>
        <p:txBody>
          <a:bodyPr wrap="square" rtlCol="0">
            <a:spAutoFit/>
          </a:bodyPr>
          <a:lstStyle/>
          <a:p>
            <a:pPr algn="ctr"/>
            <a:r>
              <a:rPr lang="en-US" sz="3200" i="1" dirty="0" smtClean="0">
                <a:solidFill>
                  <a:srgbClr val="000000"/>
                </a:solidFill>
                <a:latin typeface="Calibri"/>
                <a:cs typeface="Calibri"/>
              </a:rPr>
              <a:t>Random access scanning</a:t>
            </a:r>
            <a:endParaRPr lang="en-US" sz="3200" i="1" dirty="0">
              <a:latin typeface="Calibri"/>
              <a:cs typeface="Calibri"/>
            </a:endParaRPr>
          </a:p>
        </p:txBody>
      </p:sp>
    </p:spTree>
    <p:extLst>
      <p:ext uri="{BB962C8B-B14F-4D97-AF65-F5344CB8AC3E}">
        <p14:creationId xmlns:p14="http://schemas.microsoft.com/office/powerpoint/2010/main" val="26687753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384300"/>
            <a:ext cx="9144000" cy="4084910"/>
          </a:xfrm>
          <a:prstGeom prst="rect">
            <a:avLst/>
          </a:prstGeom>
        </p:spPr>
      </p:pic>
      <p:sp>
        <p:nvSpPr>
          <p:cNvPr id="3" name="TextBox 2"/>
          <p:cNvSpPr txBox="1"/>
          <p:nvPr/>
        </p:nvSpPr>
        <p:spPr>
          <a:xfrm>
            <a:off x="0" y="426539"/>
            <a:ext cx="9144000" cy="1077218"/>
          </a:xfrm>
          <a:prstGeom prst="rect">
            <a:avLst/>
          </a:prstGeom>
          <a:noFill/>
        </p:spPr>
        <p:txBody>
          <a:bodyPr wrap="square" rtlCol="0">
            <a:spAutoFit/>
          </a:bodyPr>
          <a:lstStyle/>
          <a:p>
            <a:pPr algn="ctr"/>
            <a:r>
              <a:rPr lang="en-US" sz="3200" i="1" dirty="0" smtClean="0">
                <a:solidFill>
                  <a:srgbClr val="000000"/>
                </a:solidFill>
                <a:latin typeface="Calibri"/>
                <a:cs typeface="Calibri"/>
              </a:rPr>
              <a:t>Optical layout of the 2p-RAM</a:t>
            </a:r>
          </a:p>
          <a:p>
            <a:pPr algn="ctr"/>
            <a:r>
              <a:rPr lang="en-US" sz="3200" i="1" dirty="0" smtClean="0">
                <a:solidFill>
                  <a:srgbClr val="000000"/>
                </a:solidFill>
                <a:latin typeface="Calibri"/>
                <a:cs typeface="Calibri"/>
              </a:rPr>
              <a:t>(Two-photon random access mesoscope)</a:t>
            </a:r>
            <a:endParaRPr lang="en-US" sz="3200" i="1" dirty="0">
              <a:latin typeface="Calibri"/>
              <a:cs typeface="Calibri"/>
            </a:endParaRPr>
          </a:p>
        </p:txBody>
      </p:sp>
    </p:spTree>
    <p:extLst>
      <p:ext uri="{BB962C8B-B14F-4D97-AF65-F5344CB8AC3E}">
        <p14:creationId xmlns:p14="http://schemas.microsoft.com/office/powerpoint/2010/main" val="23260130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61247"/>
            <a:ext cx="9144000" cy="584776"/>
          </a:xfrm>
          <a:prstGeom prst="rect">
            <a:avLst/>
          </a:prstGeom>
          <a:noFill/>
        </p:spPr>
        <p:txBody>
          <a:bodyPr wrap="square" rtlCol="0">
            <a:spAutoFit/>
          </a:bodyPr>
          <a:lstStyle/>
          <a:p>
            <a:pPr algn="ctr"/>
            <a:r>
              <a:rPr lang="en-US" sz="3200" i="1" dirty="0" smtClean="0">
                <a:solidFill>
                  <a:srgbClr val="000000"/>
                </a:solidFill>
                <a:latin typeface="Calibri"/>
                <a:cs typeface="Calibri"/>
              </a:rPr>
              <a:t>Microscope model</a:t>
            </a:r>
            <a:endParaRPr lang="en-US" sz="3200" i="1" dirty="0">
              <a:latin typeface="Calibri"/>
              <a:cs typeface="Calibri"/>
            </a:endParaRPr>
          </a:p>
        </p:txBody>
      </p:sp>
      <p:pic>
        <p:nvPicPr>
          <p:cNvPr id="4" name="Picture 3"/>
          <p:cNvPicPr>
            <a:picLocks noChangeAspect="1"/>
          </p:cNvPicPr>
          <p:nvPr/>
        </p:nvPicPr>
        <p:blipFill>
          <a:blip r:embed="rId2"/>
          <a:stretch>
            <a:fillRect/>
          </a:stretch>
        </p:blipFill>
        <p:spPr>
          <a:xfrm>
            <a:off x="692653" y="1409246"/>
            <a:ext cx="7965526" cy="4718227"/>
          </a:xfrm>
          <a:prstGeom prst="rect">
            <a:avLst/>
          </a:prstGeom>
        </p:spPr>
      </p:pic>
    </p:spTree>
    <p:extLst>
      <p:ext uri="{BB962C8B-B14F-4D97-AF65-F5344CB8AC3E}">
        <p14:creationId xmlns:p14="http://schemas.microsoft.com/office/powerpoint/2010/main" val="38232979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61247"/>
            <a:ext cx="9144000" cy="584776"/>
          </a:xfrm>
          <a:prstGeom prst="rect">
            <a:avLst/>
          </a:prstGeom>
          <a:noFill/>
        </p:spPr>
        <p:txBody>
          <a:bodyPr wrap="square" rtlCol="0">
            <a:spAutoFit/>
          </a:bodyPr>
          <a:lstStyle/>
          <a:p>
            <a:pPr algn="ctr"/>
            <a:r>
              <a:rPr lang="en-US" sz="3200" i="1" dirty="0">
                <a:solidFill>
                  <a:srgbClr val="000000"/>
                </a:solidFill>
                <a:cs typeface="Calibri"/>
              </a:rPr>
              <a:t>Microscope </a:t>
            </a:r>
            <a:r>
              <a:rPr lang="en-US" sz="3200" i="1" dirty="0" smtClean="0">
                <a:solidFill>
                  <a:srgbClr val="000000"/>
                </a:solidFill>
                <a:cs typeface="Calibri"/>
              </a:rPr>
              <a:t>photograph</a:t>
            </a:r>
            <a:endParaRPr lang="en-US" sz="3200" i="1" dirty="0">
              <a:cs typeface="Calibri"/>
            </a:endParaRPr>
          </a:p>
        </p:txBody>
      </p:sp>
      <p:pic>
        <p:nvPicPr>
          <p:cNvPr id="2" name="Picture 1"/>
          <p:cNvPicPr>
            <a:picLocks noChangeAspect="1"/>
          </p:cNvPicPr>
          <p:nvPr/>
        </p:nvPicPr>
        <p:blipFill>
          <a:blip r:embed="rId2"/>
          <a:stretch>
            <a:fillRect/>
          </a:stretch>
        </p:blipFill>
        <p:spPr>
          <a:xfrm>
            <a:off x="1486214" y="1338463"/>
            <a:ext cx="6402350" cy="4582393"/>
          </a:xfrm>
          <a:prstGeom prst="rect">
            <a:avLst/>
          </a:prstGeom>
        </p:spPr>
      </p:pic>
    </p:spTree>
    <p:extLst>
      <p:ext uri="{BB962C8B-B14F-4D97-AF65-F5344CB8AC3E}">
        <p14:creationId xmlns:p14="http://schemas.microsoft.com/office/powerpoint/2010/main" val="90063898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61247"/>
            <a:ext cx="9144000" cy="584776"/>
          </a:xfrm>
          <a:prstGeom prst="rect">
            <a:avLst/>
          </a:prstGeom>
          <a:noFill/>
        </p:spPr>
        <p:txBody>
          <a:bodyPr wrap="square" rtlCol="0">
            <a:spAutoFit/>
          </a:bodyPr>
          <a:lstStyle/>
          <a:p>
            <a:pPr algn="ctr"/>
            <a:r>
              <a:rPr lang="en-US" sz="3200" i="1" dirty="0" smtClean="0">
                <a:solidFill>
                  <a:srgbClr val="000000"/>
                </a:solidFill>
                <a:cs typeface="Calibri"/>
              </a:rPr>
              <a:t>Microscope objective</a:t>
            </a:r>
            <a:endParaRPr lang="en-US" sz="3200" i="1" dirty="0">
              <a:cs typeface="Calibri"/>
            </a:endParaRPr>
          </a:p>
        </p:txBody>
      </p:sp>
      <p:pic>
        <p:nvPicPr>
          <p:cNvPr id="4" name="Picture 3"/>
          <p:cNvPicPr>
            <a:picLocks noChangeAspect="1"/>
          </p:cNvPicPr>
          <p:nvPr/>
        </p:nvPicPr>
        <p:blipFill>
          <a:blip r:embed="rId2"/>
          <a:stretch>
            <a:fillRect/>
          </a:stretch>
        </p:blipFill>
        <p:spPr>
          <a:xfrm>
            <a:off x="1381572" y="1247526"/>
            <a:ext cx="6449275" cy="4848473"/>
          </a:xfrm>
          <a:prstGeom prst="rect">
            <a:avLst/>
          </a:prstGeom>
        </p:spPr>
      </p:pic>
    </p:spTree>
    <p:extLst>
      <p:ext uri="{BB962C8B-B14F-4D97-AF65-F5344CB8AC3E}">
        <p14:creationId xmlns:p14="http://schemas.microsoft.com/office/powerpoint/2010/main" val="39823736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42274"/>
            <a:ext cx="9144000" cy="584776"/>
          </a:xfrm>
          <a:prstGeom prst="rect">
            <a:avLst/>
          </a:prstGeom>
          <a:noFill/>
        </p:spPr>
        <p:txBody>
          <a:bodyPr wrap="square" rtlCol="0">
            <a:spAutoFit/>
          </a:bodyPr>
          <a:lstStyle/>
          <a:p>
            <a:pPr algn="ctr"/>
            <a:r>
              <a:rPr lang="en-US" sz="3200" i="1" dirty="0" smtClean="0">
                <a:solidFill>
                  <a:srgbClr val="000000"/>
                </a:solidFill>
                <a:cs typeface="Calibri"/>
              </a:rPr>
              <a:t>Design basics</a:t>
            </a:r>
            <a:endParaRPr lang="en-US" sz="3200" i="1" dirty="0">
              <a:cs typeface="Calibri"/>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97" t="633" r="460" b="23923"/>
          <a:stretch/>
        </p:blipFill>
        <p:spPr>
          <a:xfrm>
            <a:off x="552651" y="1346790"/>
            <a:ext cx="8038698" cy="4791065"/>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295" t="503" r="299" b="23853"/>
          <a:stretch/>
        </p:blipFill>
        <p:spPr>
          <a:xfrm>
            <a:off x="534821" y="1325538"/>
            <a:ext cx="8074357" cy="4812317"/>
          </a:xfrm>
          <a:prstGeom prst="rect">
            <a:avLst/>
          </a:prstGeom>
        </p:spPr>
      </p:pic>
      <p:sp>
        <p:nvSpPr>
          <p:cNvPr id="4" name="TextBox 3"/>
          <p:cNvSpPr txBox="1"/>
          <p:nvPr/>
        </p:nvSpPr>
        <p:spPr>
          <a:xfrm>
            <a:off x="4850969" y="1325538"/>
            <a:ext cx="873957" cy="369332"/>
          </a:xfrm>
          <a:prstGeom prst="rect">
            <a:avLst/>
          </a:prstGeom>
          <a:noFill/>
        </p:spPr>
        <p:txBody>
          <a:bodyPr wrap="none" rtlCol="0">
            <a:spAutoFit/>
          </a:bodyPr>
          <a:lstStyle/>
          <a:p>
            <a:r>
              <a:rPr lang="en-US" dirty="0" smtClean="0"/>
              <a:t>NA: 0.6</a:t>
            </a:r>
            <a:endParaRPr lang="en-US" dirty="0"/>
          </a:p>
        </p:txBody>
      </p:sp>
      <p:sp>
        <p:nvSpPr>
          <p:cNvPr id="6" name="TextBox 5"/>
          <p:cNvSpPr txBox="1"/>
          <p:nvPr/>
        </p:nvSpPr>
        <p:spPr>
          <a:xfrm>
            <a:off x="4850968" y="1639551"/>
            <a:ext cx="1588897" cy="369332"/>
          </a:xfrm>
          <a:prstGeom prst="rect">
            <a:avLst/>
          </a:prstGeom>
          <a:noFill/>
        </p:spPr>
        <p:txBody>
          <a:bodyPr wrap="none" rtlCol="0">
            <a:spAutoFit/>
          </a:bodyPr>
          <a:lstStyle/>
          <a:p>
            <a:r>
              <a:rPr lang="en-US" dirty="0" smtClean="0"/>
              <a:t>Field curvature</a:t>
            </a:r>
          </a:p>
        </p:txBody>
      </p:sp>
      <p:sp>
        <p:nvSpPr>
          <p:cNvPr id="7" name="TextBox 6"/>
          <p:cNvSpPr txBox="1"/>
          <p:nvPr/>
        </p:nvSpPr>
        <p:spPr>
          <a:xfrm>
            <a:off x="4850967" y="1946548"/>
            <a:ext cx="873957" cy="369332"/>
          </a:xfrm>
          <a:prstGeom prst="rect">
            <a:avLst/>
          </a:prstGeom>
          <a:noFill/>
        </p:spPr>
        <p:txBody>
          <a:bodyPr wrap="none" rtlCol="0">
            <a:spAutoFit/>
          </a:bodyPr>
          <a:lstStyle/>
          <a:p>
            <a:r>
              <a:rPr lang="en-US" dirty="0" smtClean="0"/>
              <a:t>2P only</a:t>
            </a:r>
          </a:p>
        </p:txBody>
      </p:sp>
      <p:sp>
        <p:nvSpPr>
          <p:cNvPr id="8" name="TextBox 7"/>
          <p:cNvSpPr txBox="1"/>
          <p:nvPr/>
        </p:nvSpPr>
        <p:spPr>
          <a:xfrm>
            <a:off x="4848468" y="2232183"/>
            <a:ext cx="1584280" cy="369332"/>
          </a:xfrm>
          <a:prstGeom prst="rect">
            <a:avLst/>
          </a:prstGeom>
          <a:noFill/>
        </p:spPr>
        <p:txBody>
          <a:bodyPr wrap="none" rtlCol="0">
            <a:spAutoFit/>
          </a:bodyPr>
          <a:lstStyle/>
          <a:p>
            <a:r>
              <a:rPr lang="en-US" dirty="0" smtClean="0"/>
              <a:t>Not </a:t>
            </a:r>
            <a:r>
              <a:rPr lang="en-US" dirty="0" err="1" smtClean="0"/>
              <a:t>telecentric</a:t>
            </a:r>
            <a:endParaRPr lang="en-US" dirty="0" smtClean="0"/>
          </a:p>
        </p:txBody>
      </p:sp>
      <p:sp>
        <p:nvSpPr>
          <p:cNvPr id="9" name="TextBox 8"/>
          <p:cNvSpPr txBox="1"/>
          <p:nvPr/>
        </p:nvSpPr>
        <p:spPr>
          <a:xfrm>
            <a:off x="4848468" y="2546686"/>
            <a:ext cx="2337115" cy="369332"/>
          </a:xfrm>
          <a:prstGeom prst="rect">
            <a:avLst/>
          </a:prstGeom>
          <a:noFill/>
        </p:spPr>
        <p:txBody>
          <a:bodyPr wrap="none" rtlCol="0">
            <a:spAutoFit/>
          </a:bodyPr>
          <a:lstStyle/>
          <a:p>
            <a:r>
              <a:rPr lang="en-US" dirty="0" smtClean="0"/>
              <a:t>Minimally modularized</a:t>
            </a:r>
          </a:p>
        </p:txBody>
      </p:sp>
      <p:sp>
        <p:nvSpPr>
          <p:cNvPr id="10" name="TextBox 9"/>
          <p:cNvSpPr txBox="1"/>
          <p:nvPr/>
        </p:nvSpPr>
        <p:spPr>
          <a:xfrm>
            <a:off x="7591584" y="3845091"/>
            <a:ext cx="646331" cy="369332"/>
          </a:xfrm>
          <a:prstGeom prst="rect">
            <a:avLst/>
          </a:prstGeom>
          <a:noFill/>
        </p:spPr>
        <p:txBody>
          <a:bodyPr wrap="none" rtlCol="0">
            <a:spAutoFit/>
          </a:bodyPr>
          <a:lstStyle/>
          <a:p>
            <a:r>
              <a:rPr lang="en-US" dirty="0" smtClean="0"/>
              <a:t>Rigid</a:t>
            </a:r>
          </a:p>
        </p:txBody>
      </p:sp>
      <p:sp>
        <p:nvSpPr>
          <p:cNvPr id="28" name="Curved Left Arrow 27"/>
          <p:cNvSpPr/>
          <p:nvPr/>
        </p:nvSpPr>
        <p:spPr>
          <a:xfrm rot="604159">
            <a:off x="8142937" y="4056705"/>
            <a:ext cx="429091" cy="1371600"/>
          </a:xfrm>
          <a:prstGeom prst="curvedLeftArrow">
            <a:avLst>
              <a:gd name="adj1" fmla="val 25000"/>
              <a:gd name="adj2" fmla="val 80317"/>
              <a:gd name="adj3" fmla="val 299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9" name="Curved Left Arrow 28"/>
          <p:cNvSpPr/>
          <p:nvPr/>
        </p:nvSpPr>
        <p:spPr>
          <a:xfrm rot="4923380" flipH="1">
            <a:off x="6926287" y="3073741"/>
            <a:ext cx="361924" cy="1366517"/>
          </a:xfrm>
          <a:prstGeom prst="curvedLeftArrow">
            <a:avLst>
              <a:gd name="adj1" fmla="val 25000"/>
              <a:gd name="adj2" fmla="val 80317"/>
              <a:gd name="adj3" fmla="val 299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1" name="TextBox 30"/>
          <p:cNvSpPr txBox="1"/>
          <p:nvPr/>
        </p:nvSpPr>
        <p:spPr>
          <a:xfrm>
            <a:off x="4943475" y="4187280"/>
            <a:ext cx="435769" cy="707886"/>
          </a:xfrm>
          <a:prstGeom prst="rect">
            <a:avLst/>
          </a:prstGeom>
          <a:noFill/>
        </p:spPr>
        <p:txBody>
          <a:bodyPr wrap="square" rtlCol="0">
            <a:spAutoFit/>
          </a:bodyPr>
          <a:lstStyle/>
          <a:p>
            <a:r>
              <a:rPr lang="en-US" sz="4000" dirty="0" smtClean="0">
                <a:solidFill>
                  <a:srgbClr val="FF0000"/>
                </a:solidFill>
              </a:rPr>
              <a:t>X</a:t>
            </a:r>
            <a:endParaRPr lang="en-US" sz="4000" dirty="0">
              <a:solidFill>
                <a:srgbClr val="FF0000"/>
              </a:solidFill>
            </a:endParaRPr>
          </a:p>
        </p:txBody>
      </p:sp>
      <p:sp>
        <p:nvSpPr>
          <p:cNvPr id="32" name="TextBox 31"/>
          <p:cNvSpPr txBox="1"/>
          <p:nvPr/>
        </p:nvSpPr>
        <p:spPr>
          <a:xfrm>
            <a:off x="4850238" y="2850341"/>
            <a:ext cx="1655390" cy="369332"/>
          </a:xfrm>
          <a:prstGeom prst="rect">
            <a:avLst/>
          </a:prstGeom>
          <a:noFill/>
        </p:spPr>
        <p:txBody>
          <a:bodyPr wrap="none" rtlCol="0">
            <a:spAutoFit/>
          </a:bodyPr>
          <a:lstStyle/>
          <a:p>
            <a:r>
              <a:rPr lang="en-US" dirty="0" smtClean="0"/>
              <a:t>Fairly light-tight</a:t>
            </a:r>
          </a:p>
        </p:txBody>
      </p:sp>
    </p:spTree>
    <p:extLst>
      <p:ext uri="{BB962C8B-B14F-4D97-AF65-F5344CB8AC3E}">
        <p14:creationId xmlns:p14="http://schemas.microsoft.com/office/powerpoint/2010/main" val="10533820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28" grpId="0" animBg="1"/>
      <p:bldP spid="29" grpId="0" animBg="1"/>
      <p:bldP spid="31" grpId="0"/>
      <p:bldP spid="3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29283</TotalTime>
  <Words>821</Words>
  <Application>Microsoft Macintosh PowerPoint</Application>
  <PresentationFormat>On-screen Show (4:3)</PresentationFormat>
  <Paragraphs>221</Paragraphs>
  <Slides>31</Slides>
  <Notes>22</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Howard Hughes Medical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Sofroniew Nick</dc:creator>
  <cp:lastModifiedBy>Svoboda Karel</cp:lastModifiedBy>
  <cp:revision>456</cp:revision>
  <cp:lastPrinted>2015-06-09T18:39:30Z</cp:lastPrinted>
  <dcterms:created xsi:type="dcterms:W3CDTF">2014-10-01T18:49:32Z</dcterms:created>
  <dcterms:modified xsi:type="dcterms:W3CDTF">2016-08-04T14:59:26Z</dcterms:modified>
</cp:coreProperties>
</file>